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55"/>
  </p:notesMasterIdLst>
  <p:sldIdLst>
    <p:sldId id="258" r:id="rId2"/>
    <p:sldId id="266" r:id="rId3"/>
    <p:sldId id="268" r:id="rId4"/>
    <p:sldId id="270" r:id="rId5"/>
    <p:sldId id="261" r:id="rId6"/>
    <p:sldId id="260" r:id="rId7"/>
    <p:sldId id="293" r:id="rId8"/>
    <p:sldId id="292" r:id="rId9"/>
    <p:sldId id="288" r:id="rId10"/>
    <p:sldId id="275" r:id="rId11"/>
    <p:sldId id="328" r:id="rId12"/>
    <p:sldId id="287" r:id="rId13"/>
    <p:sldId id="290" r:id="rId14"/>
    <p:sldId id="257" r:id="rId15"/>
    <p:sldId id="340" r:id="rId16"/>
    <p:sldId id="341" r:id="rId17"/>
    <p:sldId id="291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3" r:id="rId26"/>
    <p:sldId id="324" r:id="rId27"/>
    <p:sldId id="325" r:id="rId28"/>
    <p:sldId id="327" r:id="rId29"/>
    <p:sldId id="312" r:id="rId30"/>
    <p:sldId id="310" r:id="rId31"/>
    <p:sldId id="311" r:id="rId32"/>
    <p:sldId id="331" r:id="rId33"/>
    <p:sldId id="286" r:id="rId34"/>
    <p:sldId id="329" r:id="rId35"/>
    <p:sldId id="332" r:id="rId36"/>
    <p:sldId id="333" r:id="rId37"/>
    <p:sldId id="343" r:id="rId38"/>
    <p:sldId id="326" r:id="rId39"/>
    <p:sldId id="346" r:id="rId40"/>
    <p:sldId id="344" r:id="rId41"/>
    <p:sldId id="342" r:id="rId42"/>
    <p:sldId id="330" r:id="rId43"/>
    <p:sldId id="335" r:id="rId44"/>
    <p:sldId id="347" r:id="rId45"/>
    <p:sldId id="339" r:id="rId46"/>
    <p:sldId id="336" r:id="rId47"/>
    <p:sldId id="337" r:id="rId48"/>
    <p:sldId id="351" r:id="rId49"/>
    <p:sldId id="352" r:id="rId50"/>
    <p:sldId id="348" r:id="rId51"/>
    <p:sldId id="350" r:id="rId52"/>
    <p:sldId id="349" r:id="rId53"/>
    <p:sldId id="354" r:id="rId5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44" autoAdjust="0"/>
    <p:restoredTop sz="86323" autoAdjust="0"/>
  </p:normalViewPr>
  <p:slideViewPr>
    <p:cSldViewPr>
      <p:cViewPr>
        <p:scale>
          <a:sx n="70" d="100"/>
          <a:sy n="70" d="100"/>
        </p:scale>
        <p:origin x="276" y="-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charset="0"/>
              </a:defRPr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charset="0"/>
              </a:defRPr>
            </a:lvl1pPr>
          </a:lstStyle>
          <a:p>
            <a:fld id="{BA0401F6-AFF6-4757-BCF6-AE8CB52B660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0A8311-B796-4AB3-9E40-AD21FFD420E3}" type="slidenum">
              <a:rPr lang="en-US"/>
              <a:pPr/>
              <a:t>1</a:t>
            </a:fld>
            <a:endParaRPr lang="en-US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2ED211-DB7F-4D52-B195-D57AB1261167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1A63AF-00C9-4583-B496-AB947B70A4A4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solidFill>
            <a:srgbClr val="FFFFFF"/>
          </a:solidFill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86493" tIns="43247" rIns="86493" bIns="43247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D6F597-7D0D-4FA2-B3C2-931F1AFF9DBD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EA9C8B-08AE-4119-8228-9320E7DFDABB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FA05F8-1B71-440E-9687-77459684643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BEE6A-023C-4F4B-A13E-A9B52102E5ED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CBEE6A-023C-4F4B-A13E-A9B52102E5ED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2432-B14D-405E-B173-9AB6B58DFADB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D5A3E4-5EB8-4277-9DF1-3D0F8A55616A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358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401F6-AFF6-4757-BCF6-AE8CB52B660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981200"/>
            <a:ext cx="4495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495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981200"/>
            <a:ext cx="9144000" cy="4114800"/>
          </a:xfrm>
          <a:prstGeom prst="rect">
            <a:avLst/>
          </a:prstGeom>
          <a:solidFill>
            <a:srgbClr val="66FF33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3200" b="1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bg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ohnhusing/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1371600"/>
          </a:xfrm>
        </p:spPr>
        <p:txBody>
          <a:bodyPr/>
          <a:lstStyle/>
          <a:p>
            <a:r>
              <a:rPr lang="en-US" dirty="0" smtClean="0"/>
              <a:t>Can We Re-Exert  Control </a:t>
            </a:r>
            <a:br>
              <a:rPr lang="en-US" dirty="0" smtClean="0"/>
            </a:br>
            <a:r>
              <a:rPr lang="en-US" dirty="0" smtClean="0"/>
              <a:t>Over Our Own Future?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4191000"/>
            <a:ext cx="6553200" cy="1295400"/>
          </a:xfrm>
          <a:noFill/>
          <a:ln>
            <a:noFill/>
          </a:ln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 John Husing, Ph.D.               </a:t>
            </a:r>
          </a:p>
          <a:p>
            <a:r>
              <a:rPr lang="en-US" dirty="0">
                <a:solidFill>
                  <a:schemeClr val="tx2"/>
                </a:solidFill>
              </a:rPr>
              <a:t>     Economics &amp; Politics, Inc.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667000" y="1600200"/>
            <a:ext cx="3124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7" name="Picture 6" descr="Smiling Photo 200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8200" y="3048000"/>
            <a:ext cx="1857375" cy="2819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447800"/>
            <a:ext cx="9100588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pPr eaLnBrk="1" hangingPunct="1"/>
            <a:r>
              <a:rPr lang="en-US" dirty="0" smtClean="0"/>
              <a:t>Lack of Education A </a:t>
            </a:r>
            <a:r>
              <a:rPr lang="en-US" u="sng" dirty="0" smtClean="0"/>
              <a:t>Huge</a:t>
            </a:r>
            <a:r>
              <a:rPr lang="en-US" dirty="0" smtClean="0"/>
              <a:t> Challenge</a:t>
            </a:r>
          </a:p>
        </p:txBody>
      </p:sp>
      <p:sp>
        <p:nvSpPr>
          <p:cNvPr id="54282" name="Oval 10"/>
          <p:cNvSpPr>
            <a:spLocks noChangeArrowheads="1"/>
          </p:cNvSpPr>
          <p:nvPr/>
        </p:nvSpPr>
        <p:spPr bwMode="auto">
          <a:xfrm>
            <a:off x="5715000" y="3124200"/>
            <a:ext cx="1089025" cy="5191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5562600" y="3581400"/>
            <a:ext cx="1089025" cy="5191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47800"/>
            <a:ext cx="90213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9" name="Oval 7"/>
          <p:cNvSpPr>
            <a:spLocks noChangeArrowheads="1"/>
          </p:cNvSpPr>
          <p:nvPr/>
        </p:nvSpPr>
        <p:spPr bwMode="auto">
          <a:xfrm>
            <a:off x="2743200" y="5257800"/>
            <a:ext cx="1371600" cy="519113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2819400" y="4876800"/>
            <a:ext cx="1371600" cy="519113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 animBg="1"/>
      <p:bldP spid="8" grpId="0" animBg="1"/>
      <p:bldP spid="5427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Barriers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76400"/>
            <a:ext cx="9144000" cy="450892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sz="2300" dirty="0" smtClean="0"/>
              <a:t>Lack of </a:t>
            </a:r>
            <a:r>
              <a:rPr lang="en-US" sz="2300" u="sng" dirty="0" smtClean="0"/>
              <a:t>Demonstrable</a:t>
            </a:r>
            <a:r>
              <a:rPr lang="en-US" sz="2300" dirty="0" smtClean="0"/>
              <a:t> Community Commitment To Change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sz="2300" dirty="0" smtClean="0"/>
              <a:t>State Control of Funding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300" dirty="0" smtClean="0"/>
              <a:t>State Education Code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sz="2300" dirty="0" smtClean="0"/>
              <a:t>Campus Bureaucracy &amp; Diffused Power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300" dirty="0" smtClean="0"/>
              <a:t>Parents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300" dirty="0" smtClean="0"/>
              <a:t>Articulation Between Levels of Education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300" dirty="0" smtClean="0"/>
              <a:t>Students Seeing No Relationship of Classroom to Real World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sz="2300" dirty="0" smtClean="0"/>
              <a:t>Inability to Rapidly Respond To Business Training Needs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sz="2300" dirty="0" smtClean="0"/>
              <a:t>Lack of Urgency At School Board &amp; Administration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Strategies:  SCALE UP!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43000"/>
            <a:ext cx="9144000" cy="412420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Science, Technology, Engineering, Math </a:t>
            </a:r>
            <a:r>
              <a:rPr lang="en-US" i="1" dirty="0" smtClean="0"/>
              <a:t>(STEM)</a:t>
            </a:r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On-Line To College </a:t>
            </a:r>
            <a:r>
              <a:rPr lang="en-US" i="1" dirty="0" smtClean="0"/>
              <a:t>(Montclair, Esperanza)</a:t>
            </a:r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Alliance For Education </a:t>
            </a:r>
            <a:r>
              <a:rPr lang="en-US" i="1" dirty="0" smtClean="0"/>
              <a:t>(San Bernardino Co.)</a:t>
            </a:r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Pathways to Success </a:t>
            </a:r>
            <a:r>
              <a:rPr lang="en-US" i="1" dirty="0" smtClean="0"/>
              <a:t>(CVEP)</a:t>
            </a:r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Harlem Educational Activities Fund</a:t>
            </a:r>
            <a:endParaRPr lang="en-US" i="1" dirty="0" smtClean="0"/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Technical Employment Training Center </a:t>
            </a:r>
            <a:r>
              <a:rPr lang="en-US" i="1" dirty="0" smtClean="0"/>
              <a:t>(WIB)</a:t>
            </a:r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Federation for A Competitive Economy </a:t>
            </a:r>
            <a:r>
              <a:rPr lang="en-US" i="1" dirty="0" smtClean="0"/>
              <a:t>(Bi-County)</a:t>
            </a:r>
          </a:p>
          <a:p>
            <a:pPr marL="457200" lvl="2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dirty="0" smtClean="0"/>
              <a:t>Who Must Get Involved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762000"/>
            <a:ext cx="9144000" cy="621708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/>
              <a:t>Educational Entrepreneurs </a:t>
            </a:r>
            <a:r>
              <a:rPr lang="en-US" i="1" dirty="0" smtClean="0"/>
              <a:t>(public &amp; private)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K-College Educators		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School Boards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Parents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Business Leaders		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Ethnic Community Leaders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Clergy			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Health </a:t>
            </a:r>
            <a:r>
              <a:rPr lang="en-US" smtClean="0"/>
              <a:t>Care Professionals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Media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Political Leaders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Foundations	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Local Corporate Donors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066800" y="457200"/>
            <a:ext cx="6629400" cy="1524000"/>
            <a:chOff x="1066800" y="457200"/>
            <a:chExt cx="6629400" cy="1524000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1066800" y="1981200"/>
              <a:ext cx="66294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" name="Rectangle 3"/>
            <p:cNvSpPr/>
            <p:nvPr/>
          </p:nvSpPr>
          <p:spPr bwMode="auto">
            <a:xfrm>
              <a:off x="2971800" y="457200"/>
              <a:ext cx="3352800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IEEP BOARD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4" idx="2"/>
            </p:cNvCxnSpPr>
            <p:nvPr/>
          </p:nvCxnSpPr>
          <p:spPr bwMode="auto">
            <a:xfrm rot="5400000">
              <a:off x="4070866" y="1403866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2" name="Group 31"/>
          <p:cNvGrpSpPr/>
          <p:nvPr/>
        </p:nvGrpSpPr>
        <p:grpSpPr>
          <a:xfrm>
            <a:off x="4619768" y="2005008"/>
            <a:ext cx="1933432" cy="2343329"/>
            <a:chOff x="4619768" y="2005008"/>
            <a:chExt cx="1933432" cy="2343329"/>
          </a:xfrm>
        </p:grpSpPr>
        <p:cxnSp>
          <p:nvCxnSpPr>
            <p:cNvPr id="21" name="Straight Connector 20"/>
            <p:cNvCxnSpPr/>
            <p:nvPr/>
          </p:nvCxnSpPr>
          <p:spPr bwMode="auto">
            <a:xfrm rot="5400000">
              <a:off x="4928258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4619768" y="3148008"/>
              <a:ext cx="1933432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</a:t>
              </a:r>
            </a:p>
            <a:p>
              <a:pPr algn="ctr"/>
              <a:r>
                <a:rPr lang="en-US" dirty="0" smtClean="0"/>
                <a:t>Educational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724400" y="4495800"/>
            <a:ext cx="18288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Pam Clute</a:t>
            </a:r>
          </a:p>
          <a:p>
            <a:pPr algn="ctr"/>
            <a:r>
              <a:rPr lang="en-US" sz="1800" dirty="0" smtClean="0"/>
              <a:t>Mike Gallo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517064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Pull Together Successful Educational Entrepreneurs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Design Ways To “Scale-Up” Successful Experimental Programs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Create A Strategy for More Generally Introducing These Efforts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Vet These Strategies with K-College Educators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Work With Non-Profit For Funding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Work With Business Community For Participation and Funding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Ask Schools To Introduce Efforts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Work With Parental, Ethnic, Clergy, Business, Media Groups To See That Strategies Are Executed In </a:t>
            </a:r>
            <a:r>
              <a:rPr lang="en-US" sz="2100" dirty="0" smtClean="0"/>
              <a:t>Districts</a:t>
            </a:r>
          </a:p>
          <a:p>
            <a:pPr marL="457200" indent="-457200">
              <a:spcAft>
                <a:spcPts val="1800"/>
              </a:spcAft>
              <a:buFont typeface="+mj-lt"/>
              <a:buAutoNum type="arabicPeriod"/>
            </a:pPr>
            <a:r>
              <a:rPr lang="en-US" sz="2100" dirty="0" smtClean="0"/>
              <a:t>Seek Legislation Where Necessary</a:t>
            </a:r>
            <a:endParaRPr 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305352"/>
            <a:ext cx="9144000" cy="1143000"/>
          </a:xfrm>
        </p:spPr>
        <p:txBody>
          <a:bodyPr/>
          <a:lstStyle/>
          <a:p>
            <a:r>
              <a:rPr lang="en-US" dirty="0" smtClean="0"/>
              <a:t>A Mind Is A Terrible Thing To Waste 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344835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tx2"/>
                </a:solidFill>
              </a:rPr>
              <a:t>Its Time For Us To </a:t>
            </a:r>
            <a:r>
              <a:rPr lang="en-US" sz="36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</a:t>
            </a:r>
            <a:r>
              <a:rPr lang="en-US" sz="3600" dirty="0" smtClean="0">
                <a:solidFill>
                  <a:schemeClr val="tx2"/>
                </a:solidFill>
              </a:rPr>
              <a:t> Wasting </a:t>
            </a:r>
            <a:r>
              <a:rPr lang="en-US" sz="3600" dirty="0" smtClean="0">
                <a:solidFill>
                  <a:schemeClr val="tx2"/>
                </a:solidFill>
              </a:rPr>
              <a:t>Them!</a:t>
            </a:r>
            <a:endParaRPr lang="en-US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Priority #2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71600"/>
            <a:ext cx="9144000" cy="186204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/>
              <a:t>Jobs!</a:t>
            </a:r>
            <a:endParaRPr lang="en-US" sz="115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657600"/>
            <a:ext cx="9144000" cy="98488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/>
              <a:t>Inland Empire’s 13.9% Unemployment Rate in March 2011 . . .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   Ranks </a:t>
            </a:r>
            <a:r>
              <a:rPr lang="en-US" u="sng" dirty="0" smtClean="0"/>
              <a:t>50</a:t>
            </a:r>
            <a:r>
              <a:rPr lang="en-US" u="sng" baseline="30000" dirty="0" smtClean="0"/>
              <a:t>th</a:t>
            </a:r>
            <a:r>
              <a:rPr lang="en-US" u="sng" dirty="0" smtClean="0"/>
              <a:t> of 50 </a:t>
            </a:r>
            <a:r>
              <a:rPr lang="en-US" dirty="0" smtClean="0"/>
              <a:t>U.S. Region’s with over 1 million people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Fundamental Problem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00200"/>
            <a:ext cx="9144000" cy="58477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Our </a:t>
            </a:r>
            <a:r>
              <a:rPr lang="en-US" sz="3200" u="sng" dirty="0" smtClean="0"/>
              <a:t>Current</a:t>
            </a:r>
            <a:r>
              <a:rPr lang="en-US" sz="3200" dirty="0" smtClean="0"/>
              <a:t> Labor Force Is Poorly Educated</a:t>
            </a:r>
            <a:endParaRPr lang="en-US" sz="3200" dirty="0"/>
          </a:p>
        </p:txBody>
      </p:sp>
      <p:pic>
        <p:nvPicPr>
          <p:cNvPr id="4" name="Picture 31" descr="C:\Data\A_Photo &amp; PDF files\PICTURES\People\Home Construction.jpg"/>
          <p:cNvPicPr>
            <a:picLocks noChangeAspect="1" noChangeArrowheads="1"/>
          </p:cNvPicPr>
          <p:nvPr/>
        </p:nvPicPr>
        <p:blipFill>
          <a:blip r:embed="rId3" cstate="print"/>
          <a:srcRect t="15555"/>
          <a:stretch>
            <a:fillRect/>
          </a:stretch>
        </p:blipFill>
        <p:spPr bwMode="auto">
          <a:xfrm>
            <a:off x="6211411" y="3567752"/>
            <a:ext cx="2676693" cy="3048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5" name="Picture 30" descr="C:\Data\A_Photo &amp; PDF files\PICTURES\Equipment\Warehouse with inventory"/>
          <p:cNvPicPr>
            <a:picLocks noChangeAspect="1" noChangeArrowheads="1"/>
          </p:cNvPicPr>
          <p:nvPr/>
        </p:nvPicPr>
        <p:blipFill>
          <a:blip r:embed="rId4" cstate="print"/>
          <a:srcRect r="6342" b="20833"/>
          <a:stretch>
            <a:fillRect/>
          </a:stretch>
        </p:blipFill>
        <p:spPr bwMode="auto">
          <a:xfrm>
            <a:off x="3107196" y="3643951"/>
            <a:ext cx="2658980" cy="2971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504" y="3623670"/>
            <a:ext cx="2363093" cy="2992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2547584"/>
            <a:ext cx="9144000" cy="86177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u="sng" dirty="0" smtClean="0">
                <a:solidFill>
                  <a:schemeClr val="bg1"/>
                </a:solidFill>
              </a:rPr>
              <a:t>Blue</a:t>
            </a:r>
            <a:r>
              <a:rPr lang="en-US" u="sng" dirty="0" smtClean="0">
                <a:solidFill>
                  <a:schemeClr val="bg1"/>
                </a:solidFill>
              </a:rPr>
              <a:t> Collar</a:t>
            </a:r>
            <a:r>
              <a:rPr lang="en-US" dirty="0" smtClean="0">
                <a:solidFill>
                  <a:schemeClr val="bg1"/>
                </a:solidFill>
              </a:rPr>
              <a:t> Work Is Their Best Chance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To Reach The </a:t>
            </a:r>
            <a:r>
              <a:rPr lang="en-US" u="sng" dirty="0" smtClean="0">
                <a:solidFill>
                  <a:schemeClr val="bg1"/>
                </a:solidFill>
              </a:rPr>
              <a:t>Middle Class</a:t>
            </a:r>
            <a:endParaRPr lang="en-US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524000"/>
          </a:xfrm>
          <a:solidFill>
            <a:srgbClr val="FFFF00"/>
          </a:solidFill>
          <a:ln>
            <a:solidFill>
              <a:schemeClr val="tx2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Few Training Barriers</a:t>
            </a:r>
            <a:r>
              <a:rPr lang="en-US" b="1" dirty="0" smtClean="0">
                <a:solidFill>
                  <a:srgbClr val="000000"/>
                </a:solidFill>
                <a:latin typeface="Arial Narrow" pitchFamily="34" charset="0"/>
              </a:rPr>
              <a:t> To Beginning Employment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1410355"/>
            <a:ext cx="9144000" cy="2677656"/>
          </a:xfrm>
          <a:prstGeom prst="rect">
            <a:avLst/>
          </a:prstGeom>
          <a:solidFill>
            <a:srgbClr val="FFFF00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Mining         		($96,996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)			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Blue Collar</a:t>
            </a:r>
            <a:endParaRPr lang="en-US" b="1" dirty="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Manufacturing  	($47,933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)			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Blue Collar</a:t>
            </a:r>
            <a:endParaRPr lang="en-US" b="1" dirty="0">
              <a:solidFill>
                <a:srgbClr val="000000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2"/>
                </a:solidFill>
                <a:latin typeface="Arial" pitchFamily="34" charset="0"/>
              </a:rPr>
              <a:t>Logistics           	($46,665</a:t>
            </a:r>
            <a:r>
              <a:rPr lang="en-US" b="1" dirty="0" smtClean="0">
                <a:solidFill>
                  <a:schemeClr val="bg2"/>
                </a:solidFill>
                <a:latin typeface="Arial" pitchFamily="34" charset="0"/>
              </a:rPr>
              <a:t>)			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Blue Collar</a:t>
            </a:r>
          </a:p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bg2"/>
                </a:solidFill>
                <a:latin typeface="Arial" pitchFamily="34" charset="0"/>
              </a:rPr>
              <a:t>Wholesale Trade    ($43,492) Median</a:t>
            </a:r>
            <a:r>
              <a:rPr lang="en-US" b="1" dirty="0" smtClean="0">
                <a:solidFill>
                  <a:srgbClr val="FF00FF"/>
                </a:solidFill>
                <a:latin typeface="Arial" pitchFamily="34" charset="0"/>
              </a:rPr>
              <a:t>		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Blue Collar</a:t>
            </a:r>
            <a:endParaRPr lang="en-US" b="1" dirty="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000000"/>
                </a:solidFill>
                <a:latin typeface="Arial" pitchFamily="34" charset="0"/>
              </a:rPr>
              <a:t>Construction     	($41,453</a:t>
            </a:r>
            <a:r>
              <a:rPr lang="en-US" b="1" dirty="0" smtClean="0">
                <a:solidFill>
                  <a:srgbClr val="000000"/>
                </a:solidFill>
                <a:latin typeface="Arial" pitchFamily="34" charset="0"/>
              </a:rPr>
              <a:t>)			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Blue Collar</a:t>
            </a:r>
            <a:endParaRPr lang="en-US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1371600"/>
            <a:ext cx="5659438" cy="27432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4128448"/>
            <a:ext cx="9144000" cy="267765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Retail Trade		($28,840)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Gaming		($28,385)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Hotel/Motel		($24,019)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Agriculture  	     	($22,793)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solidFill>
                  <a:srgbClr val="000000"/>
                </a:solidFill>
                <a:latin typeface="Arial" pitchFamily="34" charset="0"/>
              </a:rPr>
              <a:t>Eating &amp; Drinking	($15,132)</a:t>
            </a:r>
            <a:endParaRPr lang="en-US" dirty="0"/>
          </a:p>
        </p:txBody>
      </p:sp>
      <p:sp>
        <p:nvSpPr>
          <p:cNvPr id="7" name="Right Brace 6"/>
          <p:cNvSpPr/>
          <p:nvPr/>
        </p:nvSpPr>
        <p:spPr bwMode="auto">
          <a:xfrm>
            <a:off x="4081816" y="4198960"/>
            <a:ext cx="655319" cy="2590800"/>
          </a:xfrm>
          <a:prstGeom prst="rightBrac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5257800"/>
            <a:ext cx="2362200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$13,000 Gap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  <p:bldP spid="26629" grpId="0" animBg="1"/>
      <p:bldP spid="8" grpId="0" build="p" autoUpdateAnimBg="0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81000" y="2545080"/>
            <a:ext cx="1752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</a:t>
            </a:r>
            <a:endParaRPr lang="en-US" sz="16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 rot="1216204" flipH="1">
            <a:off x="5113079" y="2445527"/>
            <a:ext cx="438138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900" dirty="0" smtClean="0">
                <a:solidFill>
                  <a:schemeClr val="tx2"/>
                </a:solidFill>
                <a:sym typeface="Wingdings"/>
              </a:rPr>
              <a:t></a:t>
            </a:r>
            <a:endParaRPr lang="en-US" sz="23900" dirty="0">
              <a:solidFill>
                <a:schemeClr val="tx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304800"/>
            <a:ext cx="9144000" cy="11430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Pattern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 of Likely Recovery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0800" y="2514600"/>
            <a:ext cx="17526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</a:t>
            </a:r>
            <a:endParaRPr lang="en-US" sz="16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1146" y="1371600"/>
            <a:ext cx="16002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endParaRPr lang="en-US" sz="287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9868" y="1295400"/>
            <a:ext cx="16002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7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</a:t>
            </a:r>
            <a:endParaRPr lang="en-US" sz="287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4" grpId="0"/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90800"/>
            <a:ext cx="9144000" cy="1447800"/>
          </a:xfrm>
        </p:spPr>
        <p:txBody>
          <a:bodyPr/>
          <a:lstStyle/>
          <a:p>
            <a:r>
              <a:rPr lang="en-US" sz="13800" dirty="0" smtClean="0"/>
              <a:t>BUT …</a:t>
            </a:r>
            <a:endParaRPr lang="en-US" sz="13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dirty="0" smtClean="0"/>
              <a:t>Public Health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794984"/>
            <a:ext cx="9144000" cy="104644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100" dirty="0" smtClean="0">
                <a:solidFill>
                  <a:schemeClr val="bg1"/>
                </a:solidFill>
                <a:latin typeface="Arial Narrow" pitchFamily="34" charset="0"/>
              </a:rPr>
              <a:t>Blue Collar Sectors </a:t>
            </a:r>
            <a:r>
              <a:rPr lang="en-US" sz="3100" dirty="0" smtClean="0">
                <a:latin typeface="Arial Narrow" pitchFamily="34" charset="0"/>
              </a:rPr>
              <a:t/>
            </a:r>
            <a:br>
              <a:rPr lang="en-US" sz="3100" dirty="0" smtClean="0">
                <a:latin typeface="Arial Narrow" pitchFamily="34" charset="0"/>
              </a:rPr>
            </a:br>
            <a:r>
              <a:rPr lang="en-US" sz="3100" dirty="0" smtClean="0">
                <a:latin typeface="Arial Narrow" pitchFamily="34" charset="0"/>
              </a:rPr>
              <a:t>Bring Rising </a:t>
            </a:r>
            <a:r>
              <a:rPr lang="en-US" sz="3100" u="sng" dirty="0" smtClean="0">
                <a:latin typeface="Arial Narrow" pitchFamily="34" charset="0"/>
              </a:rPr>
              <a:t>Asthma </a:t>
            </a:r>
            <a:r>
              <a:rPr lang="en-US" sz="3100" dirty="0" smtClean="0">
                <a:latin typeface="Arial Narrow" pitchFamily="34" charset="0"/>
              </a:rPr>
              <a:t>&amp; </a:t>
            </a:r>
            <a:r>
              <a:rPr lang="en-US" sz="3100" u="sng" dirty="0" smtClean="0">
                <a:latin typeface="Arial Narrow" pitchFamily="34" charset="0"/>
              </a:rPr>
              <a:t>Cancer</a:t>
            </a:r>
            <a:r>
              <a:rPr lang="en-US" sz="3100" dirty="0" smtClean="0">
                <a:latin typeface="Arial Narrow" pitchFamily="34" charset="0"/>
              </a:rPr>
              <a:t> Risk From Airborne Toxics</a:t>
            </a:r>
            <a:endParaRPr lang="en-US" sz="3100" dirty="0"/>
          </a:p>
        </p:txBody>
      </p:sp>
      <p:pic>
        <p:nvPicPr>
          <p:cNvPr id="4" name="Picture 3" descr="Risk All Sources NEW"/>
          <p:cNvPicPr>
            <a:picLocks noChangeAspect="1" noChangeArrowheads="1"/>
          </p:cNvPicPr>
          <p:nvPr/>
        </p:nvPicPr>
        <p:blipFill>
          <a:blip r:embed="rId3" cstate="print"/>
          <a:srcRect t="8978" b="15781"/>
          <a:stretch>
            <a:fillRect/>
          </a:stretch>
        </p:blipFill>
        <p:spPr bwMode="auto">
          <a:xfrm>
            <a:off x="685800" y="1981200"/>
            <a:ext cx="7696200" cy="4495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3276600" y="3505200"/>
            <a:ext cx="838200" cy="1905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 rot="-5383480">
            <a:off x="4682331" y="2475707"/>
            <a:ext cx="1522413" cy="31242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024" y="2286000"/>
            <a:ext cx="5116775" cy="3923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5679"/>
          <a:stretch>
            <a:fillRect/>
          </a:stretch>
        </p:blipFill>
        <p:spPr bwMode="auto">
          <a:xfrm>
            <a:off x="2667000" y="3657600"/>
            <a:ext cx="379695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Justice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1296" y="36576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5" cstate="print"/>
          <a:srcRect r="19974" b="2009"/>
          <a:stretch>
            <a:fillRect/>
          </a:stretch>
        </p:blipFill>
        <p:spPr bwMode="auto">
          <a:xfrm>
            <a:off x="2654480" y="3657600"/>
            <a:ext cx="3810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0" y="1595640"/>
            <a:ext cx="8610600" cy="156966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Blue Collar Sectors</a:t>
            </a:r>
          </a:p>
          <a:p>
            <a:pPr algn="ctr"/>
            <a:r>
              <a:rPr lang="en-US" sz="3200" dirty="0" smtClean="0"/>
              <a:t> Hurt </a:t>
            </a:r>
            <a:r>
              <a:rPr lang="en-US" sz="3200" u="sng" dirty="0" smtClean="0"/>
              <a:t>Modest Income</a:t>
            </a:r>
            <a:r>
              <a:rPr lang="en-US" sz="3200" dirty="0" smtClean="0"/>
              <a:t> Families Living Near </a:t>
            </a:r>
          </a:p>
          <a:p>
            <a:pPr algn="ctr"/>
            <a:r>
              <a:rPr lang="en-US" sz="3200" dirty="0" smtClean="0"/>
              <a:t>Factories, Rail Yards, Ports, Freeways</a:t>
            </a:r>
            <a:endParaRPr lang="en-US" sz="3200" dirty="0"/>
          </a:p>
        </p:txBody>
      </p:sp>
      <p:pic>
        <p:nvPicPr>
          <p:cNvPr id="10" name="Picture 9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3657600"/>
            <a:ext cx="4114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California Solution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40000"/>
            <a:ext cx="9144000" cy="58477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2"/>
                </a:solidFill>
              </a:rPr>
              <a:t>Single Issue Regulatory Agencies</a:t>
            </a:r>
            <a:endParaRPr lang="en-US" sz="3200" dirty="0">
              <a:solidFill>
                <a:schemeClr val="bg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819400"/>
            <a:ext cx="9144000" cy="255454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/>
              <a:t>CA Air Resources Board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South Coast Air Quality Management District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CA Environmental Protection Agency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CA Water Resources Control Board 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&amp; More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</a:t>
            </a:r>
            <a:r>
              <a:rPr lang="en-US" u="sng" dirty="0" smtClean="0"/>
              <a:t>Two</a:t>
            </a:r>
            <a:r>
              <a:rPr lang="en-US" dirty="0" smtClean="0"/>
              <a:t> Decades … </a:t>
            </a:r>
            <a:r>
              <a:rPr lang="en-US" u="sng" dirty="0" smtClean="0"/>
              <a:t>Two</a:t>
            </a:r>
            <a:r>
              <a:rPr lang="en-US" dirty="0" smtClean="0"/>
              <a:t> Results: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962" y="1814513"/>
            <a:ext cx="8304029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>
            <a:off x="2514600" y="2819400"/>
            <a:ext cx="5791200" cy="1676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2677" y="1823112"/>
            <a:ext cx="8422011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 bwMode="auto">
          <a:xfrm>
            <a:off x="2819400" y="3048000"/>
            <a:ext cx="5181600" cy="17526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533400" y="990600"/>
            <a:ext cx="83820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1. Air Quality Is Improving</a:t>
            </a:r>
            <a:endParaRPr lang="en-US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990600"/>
            <a:ext cx="9144000" cy="56938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100" dirty="0" smtClean="0"/>
              <a:t>2. </a:t>
            </a:r>
            <a:r>
              <a:rPr lang="en-US" sz="3100" u="sng" dirty="0" smtClean="0"/>
              <a:t>Downward</a:t>
            </a:r>
            <a:r>
              <a:rPr lang="en-US" sz="3100" dirty="0" smtClean="0"/>
              <a:t> Pressure On Blue Collar Jobs</a:t>
            </a:r>
            <a:endParaRPr lang="en-US" sz="3100" dirty="0"/>
          </a:p>
        </p:txBody>
      </p:sp>
      <p:pic>
        <p:nvPicPr>
          <p:cNvPr id="14" name="Picture 5" descr="Job Loss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828799"/>
            <a:ext cx="8458200" cy="490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381000" y="6092616"/>
            <a:ext cx="8534400" cy="757130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kern="0" dirty="0" smtClean="0">
                <a:solidFill>
                  <a:schemeClr val="bg2"/>
                </a:solidFill>
              </a:rPr>
              <a:t>Dun &amp; Bradstreet:  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u="sng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2,565</a:t>
            </a:r>
            <a:r>
              <a:rPr lang="en-US" kern="0" dirty="0" smtClean="0">
                <a:solidFill>
                  <a:schemeClr val="bg2"/>
                </a:solidFill>
              </a:rPr>
              <a:t> Businesses Left CA Taking </a:t>
            </a:r>
            <a:r>
              <a:rPr lang="en-US" u="sng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109,000</a:t>
            </a:r>
            <a:r>
              <a:rPr lang="en-US" kern="0" dirty="0" smtClean="0">
                <a:solidFill>
                  <a:schemeClr val="bg2"/>
                </a:solidFill>
              </a:rPr>
              <a:t> jobs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752600"/>
            <a:ext cx="9144000" cy="464742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u="sng" dirty="0" smtClean="0"/>
              <a:t>Worse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Manufacturers Putting Job Growth </a:t>
            </a:r>
            <a:r>
              <a:rPr lang="en-US" u="sng" dirty="0" smtClean="0"/>
              <a:t>Outside</a:t>
            </a:r>
            <a:r>
              <a:rPr lang="en-US" dirty="0" smtClean="0"/>
              <a:t> of CA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Manufacturers Will </a:t>
            </a:r>
            <a:r>
              <a:rPr lang="en-US" u="sng" dirty="0" smtClean="0"/>
              <a:t>Not</a:t>
            </a:r>
            <a:r>
              <a:rPr lang="en-US" dirty="0" smtClean="0"/>
              <a:t> Consider Coming to CA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IE Economic Development Directors </a:t>
            </a:r>
            <a:r>
              <a:rPr lang="en-US" u="sng" dirty="0" smtClean="0"/>
              <a:t>Laughed At</a:t>
            </a:r>
            <a:r>
              <a:rPr lang="en-US" dirty="0" smtClean="0"/>
              <a:t> By Firms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CA Legislature Is Our Best Recruiting Tool </a:t>
            </a:r>
            <a:r>
              <a:rPr lang="en-US" i="1" dirty="0" smtClean="0"/>
              <a:t>(Utah)</a:t>
            </a:r>
            <a:r>
              <a:rPr lang="en-US" dirty="0" smtClean="0"/>
              <a:t> 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CA Has Worst Competitive Environment For Firms (</a:t>
            </a:r>
            <a:r>
              <a:rPr lang="en-US" i="1" dirty="0" smtClean="0"/>
              <a:t>Forbes</a:t>
            </a:r>
            <a:r>
              <a:rPr lang="en-US" dirty="0" smtClean="0"/>
              <a:t>)</a:t>
            </a:r>
          </a:p>
          <a:p>
            <a:pPr marL="231775" indent="-231775" algn="ctr">
              <a:spcAft>
                <a:spcPts val="1200"/>
              </a:spcAft>
            </a:pPr>
            <a:r>
              <a:rPr lang="en-US" u="sng" dirty="0" smtClean="0"/>
              <a:t>Local Companies Comment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We Support Environmental Regulation,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Live Here Too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Rapid Regulatory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Instability</a:t>
            </a:r>
            <a:r>
              <a:rPr lang="en-US" dirty="0" smtClean="0"/>
              <a:t> is the Issue -  We Can’t Plan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6" grpId="0" animBg="1"/>
      <p:bldP spid="16" grpId="1" animBg="1"/>
      <p:bldP spid="17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0" cy="647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 type="none" w="med" len="med"/>
            <a:tailEnd type="triangle" w="med" len="med"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033588" y="1962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 flipH="1" flipV="1">
            <a:off x="381000" y="4267200"/>
            <a:ext cx="3200400" cy="609600"/>
          </a:xfrm>
          <a:prstGeom prst="line">
            <a:avLst/>
          </a:prstGeom>
          <a:noFill/>
          <a:ln w="2540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 flipV="1">
            <a:off x="0" y="2362200"/>
            <a:ext cx="2590800" cy="762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1143000" y="4419600"/>
            <a:ext cx="2286000" cy="381000"/>
          </a:xfrm>
          <a:prstGeom prst="line">
            <a:avLst/>
          </a:prstGeom>
          <a:noFill/>
          <a:ln w="1270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26"/>
          <p:cNvGrpSpPr/>
          <p:nvPr/>
        </p:nvGrpSpPr>
        <p:grpSpPr>
          <a:xfrm>
            <a:off x="6644640" y="3124200"/>
            <a:ext cx="2499360" cy="2743200"/>
            <a:chOff x="6644640" y="3124200"/>
            <a:chExt cx="2499360" cy="2590800"/>
          </a:xfrm>
        </p:grpSpPr>
        <p:sp>
          <p:nvSpPr>
            <p:cNvPr id="17422" name="Line 11"/>
            <p:cNvSpPr>
              <a:spLocks noChangeShapeType="1"/>
            </p:cNvSpPr>
            <p:nvPr/>
          </p:nvSpPr>
          <p:spPr bwMode="auto">
            <a:xfrm>
              <a:off x="7467600" y="4314614"/>
              <a:ext cx="1445342" cy="1346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Line 12"/>
            <p:cNvSpPr>
              <a:spLocks noChangeShapeType="1"/>
            </p:cNvSpPr>
            <p:nvPr/>
          </p:nvSpPr>
          <p:spPr bwMode="auto">
            <a:xfrm>
              <a:off x="6644640" y="4728634"/>
              <a:ext cx="1600200" cy="304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 type="triangle" w="med" len="med"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24" name="Line 13"/>
            <p:cNvSpPr>
              <a:spLocks noChangeShapeType="1"/>
            </p:cNvSpPr>
            <p:nvPr/>
          </p:nvSpPr>
          <p:spPr bwMode="auto">
            <a:xfrm flipH="1">
              <a:off x="8915400" y="3733800"/>
              <a:ext cx="228600" cy="1981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 flipH="1" flipV="1">
              <a:off x="8077200" y="3124200"/>
              <a:ext cx="1066800" cy="6096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prstDash val="dash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474" name="Line 18"/>
          <p:cNvSpPr>
            <a:spLocks noChangeShapeType="1"/>
          </p:cNvSpPr>
          <p:nvPr/>
        </p:nvSpPr>
        <p:spPr bwMode="auto">
          <a:xfrm flipH="1">
            <a:off x="0" y="1447800"/>
            <a:ext cx="2209800" cy="6858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 flipH="1">
            <a:off x="0" y="2057400"/>
            <a:ext cx="2514600" cy="152400"/>
          </a:xfrm>
          <a:prstGeom prst="line">
            <a:avLst/>
          </a:prstGeom>
          <a:noFill/>
          <a:ln w="7620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25"/>
          <p:cNvGrpSpPr/>
          <p:nvPr/>
        </p:nvGrpSpPr>
        <p:grpSpPr>
          <a:xfrm>
            <a:off x="0" y="4389120"/>
            <a:ext cx="8915400" cy="2453640"/>
            <a:chOff x="0" y="4389120"/>
            <a:chExt cx="8915400" cy="245364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0" y="4389120"/>
              <a:ext cx="5867400" cy="245364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5852160" y="6598920"/>
              <a:ext cx="2895600" cy="2286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 flipH="1" flipV="1">
              <a:off x="8496300" y="6210300"/>
              <a:ext cx="609600" cy="228600"/>
            </a:xfrm>
            <a:prstGeom prst="line">
              <a:avLst/>
            </a:prstGeom>
            <a:ln w="38100">
              <a:solidFill>
                <a:srgbClr val="FF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4191000" y="4572000"/>
            <a:ext cx="76200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52" name="Straight Arrow Connector 51"/>
          <p:cNvCxnSpPr/>
          <p:nvPr/>
        </p:nvCxnSpPr>
        <p:spPr bwMode="auto">
          <a:xfrm rot="10800000">
            <a:off x="8077200" y="2133600"/>
            <a:ext cx="1066800" cy="7620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55" name="Straight Connector 54"/>
          <p:cNvCxnSpPr>
            <a:stCxn id="17424" idx="0"/>
          </p:cNvCxnSpPr>
          <p:nvPr/>
        </p:nvCxnSpPr>
        <p:spPr bwMode="auto">
          <a:xfrm rot="5400000" flipH="1">
            <a:off x="8706970" y="3332630"/>
            <a:ext cx="87405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0" y="457200"/>
            <a:ext cx="9144000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Logistics: 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Divert </a:t>
            </a:r>
            <a:r>
              <a:rPr lang="en-US" dirty="0" smtClean="0"/>
              <a:t>Cargo North or Through the Panama Canal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04800" y="3352800"/>
            <a:ext cx="205740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43% of U.S. Imports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animBg="1"/>
      <p:bldP spid="19464" grpId="1" animBg="1"/>
      <p:bldP spid="19465" grpId="0" animBg="1"/>
      <p:bldP spid="19470" grpId="0" animBg="1"/>
      <p:bldP spid="19474" grpId="0" animBg="1"/>
      <p:bldP spid="19" grpId="0" animBg="1"/>
      <p:bldP spid="22" grpId="0" animBg="1"/>
      <p:bldP spid="23" grpId="0" animBg="1"/>
      <p:bldP spid="2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1" descr="C:\Data\A_Photo &amp; PDF files\PICTURES\People\Home Construction.jpg"/>
          <p:cNvPicPr>
            <a:picLocks noChangeAspect="1" noChangeArrowheads="1"/>
          </p:cNvPicPr>
          <p:nvPr/>
        </p:nvPicPr>
        <p:blipFill>
          <a:blip r:embed="rId3" cstate="print"/>
          <a:srcRect t="10729"/>
          <a:stretch>
            <a:fillRect/>
          </a:stretch>
        </p:blipFill>
        <p:spPr bwMode="auto">
          <a:xfrm>
            <a:off x="0" y="1219200"/>
            <a:ext cx="2342106" cy="2819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 l="34300" r="5675"/>
          <a:stretch>
            <a:fillRect/>
          </a:stretch>
        </p:blipFill>
        <p:spPr bwMode="auto">
          <a:xfrm>
            <a:off x="0" y="2722704"/>
            <a:ext cx="264033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4475304"/>
            <a:ext cx="2667000" cy="1015663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Hospitals</a:t>
            </a:r>
          </a:p>
          <a:p>
            <a:pPr algn="ctr"/>
            <a:r>
              <a:rPr lang="en-US" sz="2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OSHPD</a:t>
            </a:r>
            <a:r>
              <a:rPr lang="en-US" sz="2000" dirty="0" smtClean="0"/>
              <a:t> Delaying Funded Projects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 l="14501" r="4840"/>
          <a:stretch>
            <a:fillRect/>
          </a:stretch>
        </p:blipFill>
        <p:spPr bwMode="auto">
          <a:xfrm>
            <a:off x="5334000" y="1219200"/>
            <a:ext cx="38100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/>
          <a:srcRect l="18181" r="11111"/>
          <a:stretch>
            <a:fillRect/>
          </a:stretch>
        </p:blipFill>
        <p:spPr bwMode="auto">
          <a:xfrm>
            <a:off x="2362199" y="1219200"/>
            <a:ext cx="2990273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 cstate="print"/>
          <a:srcRect t="2778"/>
          <a:stretch>
            <a:fillRect/>
          </a:stretch>
        </p:blipFill>
        <p:spPr bwMode="auto">
          <a:xfrm>
            <a:off x="2743200" y="2798904"/>
            <a:ext cx="3107227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28600" y="3581400"/>
            <a:ext cx="16764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Homes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971800" y="3581400"/>
            <a:ext cx="16764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Offices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324600" y="3581400"/>
            <a:ext cx="16764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Industrial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562600" y="3332304"/>
            <a:ext cx="3581400" cy="132343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Caltrans  Engineers Union </a:t>
            </a:r>
            <a:r>
              <a:rPr lang="en-US" sz="2000" dirty="0" smtClean="0"/>
              <a:t>Successfully Delaying</a:t>
            </a:r>
          </a:p>
          <a:p>
            <a:pPr algn="ctr"/>
            <a:r>
              <a:rPr lang="en-US" sz="2000" dirty="0" smtClean="0"/>
              <a:t>Public Private Partnerships</a:t>
            </a:r>
          </a:p>
          <a:p>
            <a:pPr algn="ctr"/>
            <a:r>
              <a:rPr lang="en-US" sz="2000" dirty="0" smtClean="0"/>
              <a:t>Design-Build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2887640" y="5004239"/>
            <a:ext cx="28194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Construction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-152400" y="-21624"/>
            <a:ext cx="929640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 “Environmental Quality” Act</a:t>
            </a:r>
          </a:p>
          <a:p>
            <a:pPr algn="ctr"/>
            <a:r>
              <a:rPr lang="en-US" dirty="0" smtClean="0"/>
              <a:t>Or</a:t>
            </a:r>
          </a:p>
          <a:p>
            <a:pPr algn="ctr"/>
            <a:r>
              <a:rPr lang="en-US" dirty="0" smtClean="0"/>
              <a:t>CA “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Lets Delay Construction </a:t>
            </a:r>
            <a:r>
              <a:rPr lang="en-US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‘Til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They Run Out of Money</a:t>
            </a:r>
            <a:r>
              <a:rPr lang="en-US" dirty="0" smtClean="0"/>
              <a:t>” Act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xit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6" grpId="1" build="p" animBg="1"/>
      <p:bldP spid="6" grpId="2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“Endangered Species” Act</a:t>
            </a:r>
          </a:p>
          <a:p>
            <a:pPr algn="ctr"/>
            <a:r>
              <a:rPr lang="en-US" dirty="0" smtClean="0"/>
              <a:t> or </a:t>
            </a:r>
          </a:p>
          <a:p>
            <a:pPr algn="ctr"/>
            <a:r>
              <a:rPr lang="en-US" dirty="0" smtClean="0"/>
              <a:t>“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Anything But Humans</a:t>
            </a:r>
            <a:r>
              <a:rPr lang="en-US" dirty="0" smtClean="0"/>
              <a:t>” Act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3276600" y="1447800"/>
            <a:ext cx="2667000" cy="2133600"/>
            <a:chOff x="228600" y="1371600"/>
            <a:chExt cx="2286000" cy="197250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8600" y="1371600"/>
              <a:ext cx="2286000" cy="1895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242248" y="2667000"/>
              <a:ext cx="2272352" cy="677108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dirty="0" smtClean="0"/>
                <a:t>Delhi Sands Flower Loving Fly</a:t>
              </a:r>
              <a:endParaRPr lang="en-US" sz="19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276601" y="1447800"/>
            <a:ext cx="2667000" cy="2136825"/>
            <a:chOff x="5714998" y="1371600"/>
            <a:chExt cx="2235199" cy="1937131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14998" y="1371600"/>
              <a:ext cx="2235199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5714998" y="2667000"/>
              <a:ext cx="2235199" cy="641731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smtClean="0"/>
                <a:t>Santa Ana</a:t>
              </a:r>
            </a:p>
            <a:p>
              <a:pPr algn="ctr"/>
              <a:r>
                <a:rPr lang="en-US" sz="2000" dirty="0" smtClean="0"/>
                <a:t>Sucker</a:t>
              </a:r>
              <a:endParaRPr lang="en-US" sz="20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0" y="3962400"/>
            <a:ext cx="9296400" cy="240065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200" u="sng" dirty="0" smtClean="0"/>
              <a:t>Center For Biological Diversity &amp; Its Allies Lawsuits</a:t>
            </a:r>
          </a:p>
          <a:p>
            <a:pPr>
              <a:spcAft>
                <a:spcPts val="1200"/>
              </a:spcAft>
            </a:pPr>
            <a:r>
              <a:rPr lang="en-US" sz="2200" dirty="0" smtClean="0"/>
              <a:t>CA Water Agencies Must Certify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Years of Water</a:t>
            </a:r>
            <a:r>
              <a:rPr lang="en-US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smtClean="0"/>
              <a:t>for Major Projects</a:t>
            </a:r>
          </a:p>
          <a:p>
            <a:pPr>
              <a:spcAft>
                <a:spcPts val="1200"/>
              </a:spcAft>
            </a:pPr>
            <a:r>
              <a:rPr lang="en-US" sz="2200" dirty="0" smtClean="0"/>
              <a:t>Delta Smelt = CA Water Project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Can’t Fill All of its Allocations</a:t>
            </a:r>
          </a:p>
          <a:p>
            <a:pPr>
              <a:spcAft>
                <a:spcPts val="1200"/>
              </a:spcAft>
            </a:pPr>
            <a:r>
              <a:rPr lang="en-US" sz="2200" dirty="0" smtClean="0"/>
              <a:t>Santa Ana Sucker = IE Local Water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Must Be Diverted</a:t>
            </a:r>
            <a:r>
              <a:rPr lang="en-US" sz="2200" dirty="0" smtClean="0"/>
              <a:t> to the Ocean</a:t>
            </a:r>
          </a:p>
          <a:p>
            <a:pPr>
              <a:spcAft>
                <a:spcPts val="1200"/>
              </a:spcAft>
            </a:pP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Unless Our Lawsuit Wins … Shutdown</a:t>
            </a:r>
            <a:r>
              <a:rPr lang="en-US" sz="2200" dirty="0" smtClean="0"/>
              <a:t> the IE’s Future Growth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10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71600"/>
            <a:ext cx="9144000" cy="150810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Unemployment Higher Than It Needs To Be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Underemployment A Constant Difficulty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Lack of Access to Jobs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Leading to the Middle Class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812288"/>
            <a:ext cx="9144000" cy="255454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Divorce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Spousal Abuse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Drug &amp; Alcohol Abuse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Suicide</a:t>
            </a:r>
          </a:p>
          <a:p>
            <a:pPr marL="231775" indent="-231775">
              <a:spcAft>
                <a:spcPts val="1200"/>
              </a:spcAft>
              <a:buFont typeface="Arial" pitchFamily="34" charset="0"/>
              <a:buChar char="•"/>
            </a:pPr>
            <a:r>
              <a:rPr lang="en-US" dirty="0" smtClean="0"/>
              <a:t>Lack of Timely Medical Care</a:t>
            </a:r>
            <a:endParaRPr lang="en-US" dirty="0"/>
          </a:p>
        </p:txBody>
      </p:sp>
      <p:sp>
        <p:nvSpPr>
          <p:cNvPr id="5" name="Right Brace 4"/>
          <p:cNvSpPr/>
          <p:nvPr/>
        </p:nvSpPr>
        <p:spPr bwMode="auto">
          <a:xfrm>
            <a:off x="3980592" y="3956728"/>
            <a:ext cx="1143000" cy="2362200"/>
          </a:xfrm>
          <a:prstGeom prst="rightBrac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38464" y="4909800"/>
            <a:ext cx="3352800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Public Health Issues!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 bwMode="auto">
          <a:xfrm rot="5400000">
            <a:off x="1181100" y="3406026"/>
            <a:ext cx="838200" cy="1588"/>
          </a:xfrm>
          <a:prstGeom prst="straightConnector1">
            <a:avLst/>
          </a:prstGeom>
          <a:solidFill>
            <a:schemeClr val="accent1"/>
          </a:solidFill>
          <a:ln w="1270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Suppressing Blue Collar Jobs Is Also A</a:t>
            </a:r>
            <a:br>
              <a:rPr lang="en-US" dirty="0" smtClean="0">
                <a:solidFill>
                  <a:schemeClr val="bg2"/>
                </a:solidFill>
              </a:rPr>
            </a:b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 Justice Issue</a:t>
            </a:r>
            <a:r>
              <a:rPr lang="en-US" dirty="0" smtClean="0">
                <a:solidFill>
                  <a:schemeClr val="bg2"/>
                </a:solidFill>
              </a:rPr>
              <a:t>!</a:t>
            </a:r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3000"/>
            <a:ext cx="9201404" cy="52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5867400" y="2514600"/>
            <a:ext cx="1371600" cy="5191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5334000" y="3429000"/>
            <a:ext cx="1371600" cy="5191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962400"/>
            <a:ext cx="9144000" cy="830997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Over 60% Of These Populations Also Stopped Their Educations With High School or Less Schooling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3"/>
          <p:cNvGrpSpPr/>
          <p:nvPr/>
        </p:nvGrpSpPr>
        <p:grpSpPr>
          <a:xfrm>
            <a:off x="0" y="1600200"/>
            <a:ext cx="9144000" cy="5257800"/>
            <a:chOff x="0" y="1600200"/>
            <a:chExt cx="9144000" cy="5257800"/>
          </a:xfrm>
        </p:grpSpPr>
        <p:sp>
          <p:nvSpPr>
            <p:cNvPr id="440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600200"/>
              <a:ext cx="9144000" cy="525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3" name="Group 205"/>
            <p:cNvGrpSpPr>
              <a:grpSpLocks/>
            </p:cNvGrpSpPr>
            <p:nvPr/>
          </p:nvGrpSpPr>
          <p:grpSpPr bwMode="auto">
            <a:xfrm>
              <a:off x="30163" y="1630363"/>
              <a:ext cx="9069388" cy="5186363"/>
              <a:chOff x="19" y="1027"/>
              <a:chExt cx="5713" cy="3267"/>
            </a:xfrm>
          </p:grpSpPr>
          <p:sp>
            <p:nvSpPr>
              <p:cNvPr id="44037" name="Rectangle 5"/>
              <p:cNvSpPr>
                <a:spLocks noChangeArrowheads="1"/>
              </p:cNvSpPr>
              <p:nvPr/>
            </p:nvSpPr>
            <p:spPr bwMode="auto">
              <a:xfrm>
                <a:off x="19" y="1027"/>
                <a:ext cx="5713" cy="3267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38" name="Rectangle 6"/>
              <p:cNvSpPr>
                <a:spLocks noChangeArrowheads="1"/>
              </p:cNvSpPr>
              <p:nvPr/>
            </p:nvSpPr>
            <p:spPr bwMode="auto">
              <a:xfrm>
                <a:off x="542" y="1529"/>
                <a:ext cx="5087" cy="2160"/>
              </a:xfrm>
              <a:prstGeom prst="rect">
                <a:avLst/>
              </a:prstGeom>
              <a:solidFill>
                <a:srgbClr val="FFFFD0"/>
              </a:solidFill>
              <a:ln w="0">
                <a:solidFill>
                  <a:srgbClr val="FFFFD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39" name="Line 7"/>
              <p:cNvSpPr>
                <a:spLocks noChangeShapeType="1"/>
              </p:cNvSpPr>
              <p:nvPr/>
            </p:nvSpPr>
            <p:spPr bwMode="auto">
              <a:xfrm>
                <a:off x="542" y="3679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0" name="Line 8"/>
              <p:cNvSpPr>
                <a:spLocks noChangeShapeType="1"/>
              </p:cNvSpPr>
              <p:nvPr/>
            </p:nvSpPr>
            <p:spPr bwMode="auto">
              <a:xfrm>
                <a:off x="542" y="3372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1" name="Line 9"/>
              <p:cNvSpPr>
                <a:spLocks noChangeShapeType="1"/>
              </p:cNvSpPr>
              <p:nvPr/>
            </p:nvSpPr>
            <p:spPr bwMode="auto">
              <a:xfrm>
                <a:off x="542" y="3065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2" name="Line 10"/>
              <p:cNvSpPr>
                <a:spLocks noChangeShapeType="1"/>
              </p:cNvSpPr>
              <p:nvPr/>
            </p:nvSpPr>
            <p:spPr bwMode="auto">
              <a:xfrm>
                <a:off x="542" y="2758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3" name="Line 11"/>
              <p:cNvSpPr>
                <a:spLocks noChangeShapeType="1"/>
              </p:cNvSpPr>
              <p:nvPr/>
            </p:nvSpPr>
            <p:spPr bwMode="auto">
              <a:xfrm>
                <a:off x="542" y="2451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4" name="Line 12"/>
              <p:cNvSpPr>
                <a:spLocks noChangeShapeType="1"/>
              </p:cNvSpPr>
              <p:nvPr/>
            </p:nvSpPr>
            <p:spPr bwMode="auto">
              <a:xfrm>
                <a:off x="542" y="2144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5" name="Line 13"/>
              <p:cNvSpPr>
                <a:spLocks noChangeShapeType="1"/>
              </p:cNvSpPr>
              <p:nvPr/>
            </p:nvSpPr>
            <p:spPr bwMode="auto">
              <a:xfrm>
                <a:off x="542" y="1836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6" name="Line 14"/>
              <p:cNvSpPr>
                <a:spLocks noChangeShapeType="1"/>
              </p:cNvSpPr>
              <p:nvPr/>
            </p:nvSpPr>
            <p:spPr bwMode="auto">
              <a:xfrm>
                <a:off x="542" y="1529"/>
                <a:ext cx="5087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7" name="Line 15"/>
              <p:cNvSpPr>
                <a:spLocks noChangeShapeType="1"/>
              </p:cNvSpPr>
              <p:nvPr/>
            </p:nvSpPr>
            <p:spPr bwMode="auto">
              <a:xfrm>
                <a:off x="542" y="2451"/>
                <a:ext cx="5087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8" name="Rectangle 16"/>
              <p:cNvSpPr>
                <a:spLocks noChangeArrowheads="1"/>
              </p:cNvSpPr>
              <p:nvPr/>
            </p:nvSpPr>
            <p:spPr bwMode="auto">
              <a:xfrm>
                <a:off x="542" y="1529"/>
                <a:ext cx="5087" cy="2150"/>
              </a:xfrm>
              <a:prstGeom prst="rect">
                <a:avLst/>
              </a:prstGeom>
              <a:noFill/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49" name="Rectangle 17"/>
              <p:cNvSpPr>
                <a:spLocks noChangeArrowheads="1"/>
              </p:cNvSpPr>
              <p:nvPr/>
            </p:nvSpPr>
            <p:spPr bwMode="auto">
              <a:xfrm>
                <a:off x="552" y="2125"/>
                <a:ext cx="9" cy="32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0" name="Rectangle 18"/>
              <p:cNvSpPr>
                <a:spLocks noChangeArrowheads="1"/>
              </p:cNvSpPr>
              <p:nvPr/>
            </p:nvSpPr>
            <p:spPr bwMode="auto">
              <a:xfrm>
                <a:off x="580" y="2227"/>
                <a:ext cx="9" cy="22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1" name="Rectangle 19"/>
              <p:cNvSpPr>
                <a:spLocks noChangeArrowheads="1"/>
              </p:cNvSpPr>
              <p:nvPr/>
            </p:nvSpPr>
            <p:spPr bwMode="auto">
              <a:xfrm>
                <a:off x="608" y="2274"/>
                <a:ext cx="9" cy="17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2" name="Rectangle 20"/>
              <p:cNvSpPr>
                <a:spLocks noChangeArrowheads="1"/>
              </p:cNvSpPr>
              <p:nvPr/>
            </p:nvSpPr>
            <p:spPr bwMode="auto">
              <a:xfrm>
                <a:off x="645" y="2116"/>
                <a:ext cx="10" cy="33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3" name="Rectangle 21"/>
              <p:cNvSpPr>
                <a:spLocks noChangeArrowheads="1"/>
              </p:cNvSpPr>
              <p:nvPr/>
            </p:nvSpPr>
            <p:spPr bwMode="auto">
              <a:xfrm>
                <a:off x="673" y="1967"/>
                <a:ext cx="10" cy="48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4" name="Rectangle 22"/>
              <p:cNvSpPr>
                <a:spLocks noChangeArrowheads="1"/>
              </p:cNvSpPr>
              <p:nvPr/>
            </p:nvSpPr>
            <p:spPr bwMode="auto">
              <a:xfrm>
                <a:off x="711" y="2199"/>
                <a:ext cx="9" cy="25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5" name="Rectangle 23"/>
              <p:cNvSpPr>
                <a:spLocks noChangeArrowheads="1"/>
              </p:cNvSpPr>
              <p:nvPr/>
            </p:nvSpPr>
            <p:spPr bwMode="auto">
              <a:xfrm>
                <a:off x="739" y="2311"/>
                <a:ext cx="9" cy="14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6" name="Rectangle 24"/>
              <p:cNvSpPr>
                <a:spLocks noChangeArrowheads="1"/>
              </p:cNvSpPr>
              <p:nvPr/>
            </p:nvSpPr>
            <p:spPr bwMode="auto">
              <a:xfrm>
                <a:off x="767" y="2023"/>
                <a:ext cx="9" cy="42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7" name="Rectangle 25"/>
              <p:cNvSpPr>
                <a:spLocks noChangeArrowheads="1"/>
              </p:cNvSpPr>
              <p:nvPr/>
            </p:nvSpPr>
            <p:spPr bwMode="auto">
              <a:xfrm>
                <a:off x="804" y="2190"/>
                <a:ext cx="10" cy="26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8" name="Rectangle 26"/>
              <p:cNvSpPr>
                <a:spLocks noChangeArrowheads="1"/>
              </p:cNvSpPr>
              <p:nvPr/>
            </p:nvSpPr>
            <p:spPr bwMode="auto">
              <a:xfrm>
                <a:off x="832" y="2218"/>
                <a:ext cx="10" cy="23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59" name="Rectangle 27"/>
              <p:cNvSpPr>
                <a:spLocks noChangeArrowheads="1"/>
              </p:cNvSpPr>
              <p:nvPr/>
            </p:nvSpPr>
            <p:spPr bwMode="auto">
              <a:xfrm>
                <a:off x="870" y="2106"/>
                <a:ext cx="9" cy="34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0" name="Rectangle 28"/>
              <p:cNvSpPr>
                <a:spLocks noChangeArrowheads="1"/>
              </p:cNvSpPr>
              <p:nvPr/>
            </p:nvSpPr>
            <p:spPr bwMode="auto">
              <a:xfrm>
                <a:off x="898" y="2032"/>
                <a:ext cx="9" cy="41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1" name="Rectangle 29"/>
              <p:cNvSpPr>
                <a:spLocks noChangeArrowheads="1"/>
              </p:cNvSpPr>
              <p:nvPr/>
            </p:nvSpPr>
            <p:spPr bwMode="auto">
              <a:xfrm>
                <a:off x="935" y="2311"/>
                <a:ext cx="9" cy="14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2" name="Rectangle 30"/>
              <p:cNvSpPr>
                <a:spLocks noChangeArrowheads="1"/>
              </p:cNvSpPr>
              <p:nvPr/>
            </p:nvSpPr>
            <p:spPr bwMode="auto">
              <a:xfrm>
                <a:off x="963" y="1948"/>
                <a:ext cx="9" cy="50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3" name="Rectangle 31"/>
              <p:cNvSpPr>
                <a:spLocks noChangeArrowheads="1"/>
              </p:cNvSpPr>
              <p:nvPr/>
            </p:nvSpPr>
            <p:spPr bwMode="auto">
              <a:xfrm>
                <a:off x="991" y="2330"/>
                <a:ext cx="10" cy="12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4" name="Rectangle 32"/>
              <p:cNvSpPr>
                <a:spLocks noChangeArrowheads="1"/>
              </p:cNvSpPr>
              <p:nvPr/>
            </p:nvSpPr>
            <p:spPr bwMode="auto">
              <a:xfrm>
                <a:off x="1029" y="1995"/>
                <a:ext cx="9" cy="45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5" name="Rectangle 33"/>
              <p:cNvSpPr>
                <a:spLocks noChangeArrowheads="1"/>
              </p:cNvSpPr>
              <p:nvPr/>
            </p:nvSpPr>
            <p:spPr bwMode="auto">
              <a:xfrm>
                <a:off x="1057" y="2190"/>
                <a:ext cx="9" cy="26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6" name="Rectangle 34"/>
              <p:cNvSpPr>
                <a:spLocks noChangeArrowheads="1"/>
              </p:cNvSpPr>
              <p:nvPr/>
            </p:nvSpPr>
            <p:spPr bwMode="auto">
              <a:xfrm>
                <a:off x="1094" y="2125"/>
                <a:ext cx="9" cy="32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7" name="Rectangle 35"/>
              <p:cNvSpPr>
                <a:spLocks noChangeArrowheads="1"/>
              </p:cNvSpPr>
              <p:nvPr/>
            </p:nvSpPr>
            <p:spPr bwMode="auto">
              <a:xfrm>
                <a:off x="1122" y="2097"/>
                <a:ext cx="9" cy="35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8" name="Rectangle 36"/>
              <p:cNvSpPr>
                <a:spLocks noChangeArrowheads="1"/>
              </p:cNvSpPr>
              <p:nvPr/>
            </p:nvSpPr>
            <p:spPr bwMode="auto">
              <a:xfrm>
                <a:off x="1150" y="2218"/>
                <a:ext cx="9" cy="23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69" name="Rectangle 37"/>
              <p:cNvSpPr>
                <a:spLocks noChangeArrowheads="1"/>
              </p:cNvSpPr>
              <p:nvPr/>
            </p:nvSpPr>
            <p:spPr bwMode="auto">
              <a:xfrm>
                <a:off x="1188" y="2209"/>
                <a:ext cx="9" cy="24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0" name="Rectangle 38"/>
              <p:cNvSpPr>
                <a:spLocks noChangeArrowheads="1"/>
              </p:cNvSpPr>
              <p:nvPr/>
            </p:nvSpPr>
            <p:spPr bwMode="auto">
              <a:xfrm>
                <a:off x="1216" y="1957"/>
                <a:ext cx="9" cy="49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1" name="Rectangle 39"/>
              <p:cNvSpPr>
                <a:spLocks noChangeArrowheads="1"/>
              </p:cNvSpPr>
              <p:nvPr/>
            </p:nvSpPr>
            <p:spPr bwMode="auto">
              <a:xfrm>
                <a:off x="1253" y="2097"/>
                <a:ext cx="9" cy="35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2" name="Rectangle 40"/>
              <p:cNvSpPr>
                <a:spLocks noChangeArrowheads="1"/>
              </p:cNvSpPr>
              <p:nvPr/>
            </p:nvSpPr>
            <p:spPr bwMode="auto">
              <a:xfrm>
                <a:off x="1281" y="2097"/>
                <a:ext cx="9" cy="35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3" name="Rectangle 41"/>
              <p:cNvSpPr>
                <a:spLocks noChangeArrowheads="1"/>
              </p:cNvSpPr>
              <p:nvPr/>
            </p:nvSpPr>
            <p:spPr bwMode="auto">
              <a:xfrm>
                <a:off x="1318" y="2153"/>
                <a:ext cx="10" cy="29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4" name="Rectangle 42"/>
              <p:cNvSpPr>
                <a:spLocks noChangeArrowheads="1"/>
              </p:cNvSpPr>
              <p:nvPr/>
            </p:nvSpPr>
            <p:spPr bwMode="auto">
              <a:xfrm>
                <a:off x="1346" y="2311"/>
                <a:ext cx="10" cy="14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5" name="Rectangle 43"/>
              <p:cNvSpPr>
                <a:spLocks noChangeArrowheads="1"/>
              </p:cNvSpPr>
              <p:nvPr/>
            </p:nvSpPr>
            <p:spPr bwMode="auto">
              <a:xfrm>
                <a:off x="1375" y="1874"/>
                <a:ext cx="9" cy="57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6" name="Rectangle 44"/>
              <p:cNvSpPr>
                <a:spLocks noChangeArrowheads="1"/>
              </p:cNvSpPr>
              <p:nvPr/>
            </p:nvSpPr>
            <p:spPr bwMode="auto">
              <a:xfrm>
                <a:off x="1412" y="2106"/>
                <a:ext cx="9" cy="34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7" name="Rectangle 45"/>
              <p:cNvSpPr>
                <a:spLocks noChangeArrowheads="1"/>
              </p:cNvSpPr>
              <p:nvPr/>
            </p:nvSpPr>
            <p:spPr bwMode="auto">
              <a:xfrm>
                <a:off x="1440" y="2181"/>
                <a:ext cx="9" cy="27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8" name="Rectangle 46"/>
              <p:cNvSpPr>
                <a:spLocks noChangeArrowheads="1"/>
              </p:cNvSpPr>
              <p:nvPr/>
            </p:nvSpPr>
            <p:spPr bwMode="auto">
              <a:xfrm>
                <a:off x="1477" y="2451"/>
                <a:ext cx="10" cy="6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79" name="Rectangle 47"/>
              <p:cNvSpPr>
                <a:spLocks noChangeArrowheads="1"/>
              </p:cNvSpPr>
              <p:nvPr/>
            </p:nvSpPr>
            <p:spPr bwMode="auto">
              <a:xfrm>
                <a:off x="1505" y="2255"/>
                <a:ext cx="10" cy="19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0" name="Rectangle 48"/>
              <p:cNvSpPr>
                <a:spLocks noChangeArrowheads="1"/>
              </p:cNvSpPr>
              <p:nvPr/>
            </p:nvSpPr>
            <p:spPr bwMode="auto">
              <a:xfrm>
                <a:off x="1534" y="2451"/>
                <a:ext cx="9" cy="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1" name="Rectangle 49"/>
              <p:cNvSpPr>
                <a:spLocks noChangeArrowheads="1"/>
              </p:cNvSpPr>
              <p:nvPr/>
            </p:nvSpPr>
            <p:spPr bwMode="auto">
              <a:xfrm>
                <a:off x="1571" y="2302"/>
                <a:ext cx="9" cy="14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2" name="Rectangle 50"/>
              <p:cNvSpPr>
                <a:spLocks noChangeArrowheads="1"/>
              </p:cNvSpPr>
              <p:nvPr/>
            </p:nvSpPr>
            <p:spPr bwMode="auto">
              <a:xfrm>
                <a:off x="1599" y="2451"/>
                <a:ext cx="9" cy="1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3" name="Rectangle 51"/>
              <p:cNvSpPr>
                <a:spLocks noChangeArrowheads="1"/>
              </p:cNvSpPr>
              <p:nvPr/>
            </p:nvSpPr>
            <p:spPr bwMode="auto">
              <a:xfrm>
                <a:off x="1636" y="2172"/>
                <a:ext cx="10" cy="27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4" name="Rectangle 52"/>
              <p:cNvSpPr>
                <a:spLocks noChangeArrowheads="1"/>
              </p:cNvSpPr>
              <p:nvPr/>
            </p:nvSpPr>
            <p:spPr bwMode="auto">
              <a:xfrm>
                <a:off x="1664" y="2283"/>
                <a:ext cx="10" cy="16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5" name="Rectangle 53"/>
              <p:cNvSpPr>
                <a:spLocks noChangeArrowheads="1"/>
              </p:cNvSpPr>
              <p:nvPr/>
            </p:nvSpPr>
            <p:spPr bwMode="auto">
              <a:xfrm>
                <a:off x="1702" y="2451"/>
                <a:ext cx="9" cy="2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6" name="Rectangle 54"/>
              <p:cNvSpPr>
                <a:spLocks noChangeArrowheads="1"/>
              </p:cNvSpPr>
              <p:nvPr/>
            </p:nvSpPr>
            <p:spPr bwMode="auto">
              <a:xfrm>
                <a:off x="1730" y="2376"/>
                <a:ext cx="9" cy="7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7" name="Rectangle 55"/>
              <p:cNvSpPr>
                <a:spLocks noChangeArrowheads="1"/>
              </p:cNvSpPr>
              <p:nvPr/>
            </p:nvSpPr>
            <p:spPr bwMode="auto">
              <a:xfrm>
                <a:off x="1758" y="2451"/>
                <a:ext cx="9" cy="3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8" name="Rectangle 56"/>
              <p:cNvSpPr>
                <a:spLocks noChangeArrowheads="1"/>
              </p:cNvSpPr>
              <p:nvPr/>
            </p:nvSpPr>
            <p:spPr bwMode="auto">
              <a:xfrm>
                <a:off x="1795" y="2451"/>
                <a:ext cx="10" cy="35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89" name="Rectangle 57"/>
              <p:cNvSpPr>
                <a:spLocks noChangeArrowheads="1"/>
              </p:cNvSpPr>
              <p:nvPr/>
            </p:nvSpPr>
            <p:spPr bwMode="auto">
              <a:xfrm>
                <a:off x="1823" y="2451"/>
                <a:ext cx="10" cy="5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0" name="Rectangle 58"/>
              <p:cNvSpPr>
                <a:spLocks noChangeArrowheads="1"/>
              </p:cNvSpPr>
              <p:nvPr/>
            </p:nvSpPr>
            <p:spPr bwMode="auto">
              <a:xfrm>
                <a:off x="1861" y="2451"/>
                <a:ext cx="9" cy="15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1" name="Rectangle 59"/>
              <p:cNvSpPr>
                <a:spLocks noChangeArrowheads="1"/>
              </p:cNvSpPr>
              <p:nvPr/>
            </p:nvSpPr>
            <p:spPr bwMode="auto">
              <a:xfrm>
                <a:off x="1889" y="2451"/>
                <a:ext cx="9" cy="15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2" name="Rectangle 60"/>
              <p:cNvSpPr>
                <a:spLocks noChangeArrowheads="1"/>
              </p:cNvSpPr>
              <p:nvPr/>
            </p:nvSpPr>
            <p:spPr bwMode="auto">
              <a:xfrm>
                <a:off x="1917" y="2451"/>
                <a:ext cx="9" cy="20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3" name="Rectangle 61"/>
              <p:cNvSpPr>
                <a:spLocks noChangeArrowheads="1"/>
              </p:cNvSpPr>
              <p:nvPr/>
            </p:nvSpPr>
            <p:spPr bwMode="auto">
              <a:xfrm>
                <a:off x="1954" y="2451"/>
                <a:ext cx="10" cy="30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4" name="Rectangle 62"/>
              <p:cNvSpPr>
                <a:spLocks noChangeArrowheads="1"/>
              </p:cNvSpPr>
              <p:nvPr/>
            </p:nvSpPr>
            <p:spPr bwMode="auto">
              <a:xfrm>
                <a:off x="1982" y="2451"/>
                <a:ext cx="10" cy="40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5" name="Rectangle 63"/>
              <p:cNvSpPr>
                <a:spLocks noChangeArrowheads="1"/>
              </p:cNvSpPr>
              <p:nvPr/>
            </p:nvSpPr>
            <p:spPr bwMode="auto">
              <a:xfrm>
                <a:off x="2020" y="2451"/>
                <a:ext cx="9" cy="36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6" name="Rectangle 64"/>
              <p:cNvSpPr>
                <a:spLocks noChangeArrowheads="1"/>
              </p:cNvSpPr>
              <p:nvPr/>
            </p:nvSpPr>
            <p:spPr bwMode="auto">
              <a:xfrm>
                <a:off x="2048" y="2451"/>
                <a:ext cx="9" cy="22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7" name="Rectangle 65"/>
              <p:cNvSpPr>
                <a:spLocks noChangeArrowheads="1"/>
              </p:cNvSpPr>
              <p:nvPr/>
            </p:nvSpPr>
            <p:spPr bwMode="auto">
              <a:xfrm>
                <a:off x="2085" y="2451"/>
                <a:ext cx="10" cy="16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8" name="Rectangle 66"/>
              <p:cNvSpPr>
                <a:spLocks noChangeArrowheads="1"/>
              </p:cNvSpPr>
              <p:nvPr/>
            </p:nvSpPr>
            <p:spPr bwMode="auto">
              <a:xfrm>
                <a:off x="2113" y="2451"/>
                <a:ext cx="10" cy="18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099" name="Rectangle 67"/>
              <p:cNvSpPr>
                <a:spLocks noChangeArrowheads="1"/>
              </p:cNvSpPr>
              <p:nvPr/>
            </p:nvSpPr>
            <p:spPr bwMode="auto">
              <a:xfrm>
                <a:off x="2141" y="2451"/>
                <a:ext cx="10" cy="3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0" name="Rectangle 68"/>
              <p:cNvSpPr>
                <a:spLocks noChangeArrowheads="1"/>
              </p:cNvSpPr>
              <p:nvPr/>
            </p:nvSpPr>
            <p:spPr bwMode="auto">
              <a:xfrm>
                <a:off x="2179" y="2451"/>
                <a:ext cx="9" cy="11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1" name="Rectangle 69"/>
              <p:cNvSpPr>
                <a:spLocks noChangeArrowheads="1"/>
              </p:cNvSpPr>
              <p:nvPr/>
            </p:nvSpPr>
            <p:spPr bwMode="auto">
              <a:xfrm>
                <a:off x="2207" y="2451"/>
                <a:ext cx="9" cy="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2" name="Rectangle 70"/>
              <p:cNvSpPr>
                <a:spLocks noChangeArrowheads="1"/>
              </p:cNvSpPr>
              <p:nvPr/>
            </p:nvSpPr>
            <p:spPr bwMode="auto">
              <a:xfrm>
                <a:off x="2244" y="2404"/>
                <a:ext cx="10" cy="4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3" name="Rectangle 71"/>
              <p:cNvSpPr>
                <a:spLocks noChangeArrowheads="1"/>
              </p:cNvSpPr>
              <p:nvPr/>
            </p:nvSpPr>
            <p:spPr bwMode="auto">
              <a:xfrm>
                <a:off x="2272" y="2451"/>
                <a:ext cx="10" cy="12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4" name="Rectangle 72"/>
              <p:cNvSpPr>
                <a:spLocks noChangeArrowheads="1"/>
              </p:cNvSpPr>
              <p:nvPr/>
            </p:nvSpPr>
            <p:spPr bwMode="auto">
              <a:xfrm>
                <a:off x="2300" y="2451"/>
                <a:ext cx="10" cy="2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5" name="Rectangle 73"/>
              <p:cNvSpPr>
                <a:spLocks noChangeArrowheads="1"/>
              </p:cNvSpPr>
              <p:nvPr/>
            </p:nvSpPr>
            <p:spPr bwMode="auto">
              <a:xfrm>
                <a:off x="2338" y="2451"/>
                <a:ext cx="9" cy="7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6" name="Rectangle 74"/>
              <p:cNvSpPr>
                <a:spLocks noChangeArrowheads="1"/>
              </p:cNvSpPr>
              <p:nvPr/>
            </p:nvSpPr>
            <p:spPr bwMode="auto">
              <a:xfrm>
                <a:off x="2366" y="2302"/>
                <a:ext cx="9" cy="14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7" name="Rectangle 75"/>
              <p:cNvSpPr>
                <a:spLocks noChangeArrowheads="1"/>
              </p:cNvSpPr>
              <p:nvPr/>
            </p:nvSpPr>
            <p:spPr bwMode="auto">
              <a:xfrm>
                <a:off x="2403" y="2441"/>
                <a:ext cx="9" cy="1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8" name="Rectangle 76"/>
              <p:cNvSpPr>
                <a:spLocks noChangeArrowheads="1"/>
              </p:cNvSpPr>
              <p:nvPr/>
            </p:nvSpPr>
            <p:spPr bwMode="auto">
              <a:xfrm>
                <a:off x="2431" y="2451"/>
                <a:ext cx="10" cy="19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09" name="Rectangle 77"/>
              <p:cNvSpPr>
                <a:spLocks noChangeArrowheads="1"/>
              </p:cNvSpPr>
              <p:nvPr/>
            </p:nvSpPr>
            <p:spPr bwMode="auto">
              <a:xfrm>
                <a:off x="2469" y="2358"/>
                <a:ext cx="9" cy="9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0" name="Rectangle 78"/>
              <p:cNvSpPr>
                <a:spLocks noChangeArrowheads="1"/>
              </p:cNvSpPr>
              <p:nvPr/>
            </p:nvSpPr>
            <p:spPr bwMode="auto">
              <a:xfrm>
                <a:off x="2497" y="2451"/>
                <a:ext cx="9" cy="19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1" name="Rectangle 79"/>
              <p:cNvSpPr>
                <a:spLocks noChangeArrowheads="1"/>
              </p:cNvSpPr>
              <p:nvPr/>
            </p:nvSpPr>
            <p:spPr bwMode="auto">
              <a:xfrm>
                <a:off x="2525" y="2451"/>
                <a:ext cx="9" cy="26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2" name="Rectangle 80"/>
              <p:cNvSpPr>
                <a:spLocks noChangeArrowheads="1"/>
              </p:cNvSpPr>
              <p:nvPr/>
            </p:nvSpPr>
            <p:spPr bwMode="auto">
              <a:xfrm>
                <a:off x="2562" y="2451"/>
                <a:ext cx="9" cy="6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3" name="Rectangle 81"/>
              <p:cNvSpPr>
                <a:spLocks noChangeArrowheads="1"/>
              </p:cNvSpPr>
              <p:nvPr/>
            </p:nvSpPr>
            <p:spPr bwMode="auto">
              <a:xfrm>
                <a:off x="2590" y="2451"/>
                <a:ext cx="9" cy="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4" name="Rectangle 82"/>
              <p:cNvSpPr>
                <a:spLocks noChangeArrowheads="1"/>
              </p:cNvSpPr>
              <p:nvPr/>
            </p:nvSpPr>
            <p:spPr bwMode="auto">
              <a:xfrm>
                <a:off x="2628" y="2451"/>
                <a:ext cx="9" cy="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5" name="Rectangle 83"/>
              <p:cNvSpPr>
                <a:spLocks noChangeArrowheads="1"/>
              </p:cNvSpPr>
              <p:nvPr/>
            </p:nvSpPr>
            <p:spPr bwMode="auto">
              <a:xfrm>
                <a:off x="2656" y="2423"/>
                <a:ext cx="9" cy="2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6" name="Rectangle 84"/>
              <p:cNvSpPr>
                <a:spLocks noChangeArrowheads="1"/>
              </p:cNvSpPr>
              <p:nvPr/>
            </p:nvSpPr>
            <p:spPr bwMode="auto">
              <a:xfrm>
                <a:off x="2684" y="2451"/>
                <a:ext cx="9" cy="5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7" name="Rectangle 85"/>
              <p:cNvSpPr>
                <a:spLocks noChangeArrowheads="1"/>
              </p:cNvSpPr>
              <p:nvPr/>
            </p:nvSpPr>
            <p:spPr bwMode="auto">
              <a:xfrm>
                <a:off x="2721" y="2330"/>
                <a:ext cx="9" cy="12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8" name="Rectangle 86"/>
              <p:cNvSpPr>
                <a:spLocks noChangeArrowheads="1"/>
              </p:cNvSpPr>
              <p:nvPr/>
            </p:nvSpPr>
            <p:spPr bwMode="auto">
              <a:xfrm>
                <a:off x="2749" y="2209"/>
                <a:ext cx="9" cy="24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19" name="Rectangle 87"/>
              <p:cNvSpPr>
                <a:spLocks noChangeArrowheads="1"/>
              </p:cNvSpPr>
              <p:nvPr/>
            </p:nvSpPr>
            <p:spPr bwMode="auto">
              <a:xfrm>
                <a:off x="2786" y="2432"/>
                <a:ext cx="10" cy="1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0" name="Rectangle 88"/>
              <p:cNvSpPr>
                <a:spLocks noChangeArrowheads="1"/>
              </p:cNvSpPr>
              <p:nvPr/>
            </p:nvSpPr>
            <p:spPr bwMode="auto">
              <a:xfrm>
                <a:off x="2815" y="2302"/>
                <a:ext cx="9" cy="14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1" name="Rectangle 89"/>
              <p:cNvSpPr>
                <a:spLocks noChangeArrowheads="1"/>
              </p:cNvSpPr>
              <p:nvPr/>
            </p:nvSpPr>
            <p:spPr bwMode="auto">
              <a:xfrm>
                <a:off x="2852" y="2274"/>
                <a:ext cx="9" cy="17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2" name="Rectangle 90"/>
              <p:cNvSpPr>
                <a:spLocks noChangeArrowheads="1"/>
              </p:cNvSpPr>
              <p:nvPr/>
            </p:nvSpPr>
            <p:spPr bwMode="auto">
              <a:xfrm>
                <a:off x="2880" y="2404"/>
                <a:ext cx="9" cy="4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3" name="Rectangle 91"/>
              <p:cNvSpPr>
                <a:spLocks noChangeArrowheads="1"/>
              </p:cNvSpPr>
              <p:nvPr/>
            </p:nvSpPr>
            <p:spPr bwMode="auto">
              <a:xfrm>
                <a:off x="2908" y="2041"/>
                <a:ext cx="9" cy="41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4" name="Rectangle 92"/>
              <p:cNvSpPr>
                <a:spLocks noChangeArrowheads="1"/>
              </p:cNvSpPr>
              <p:nvPr/>
            </p:nvSpPr>
            <p:spPr bwMode="auto">
              <a:xfrm>
                <a:off x="2945" y="2144"/>
                <a:ext cx="10" cy="30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5" name="Rectangle 93"/>
              <p:cNvSpPr>
                <a:spLocks noChangeArrowheads="1"/>
              </p:cNvSpPr>
              <p:nvPr/>
            </p:nvSpPr>
            <p:spPr bwMode="auto">
              <a:xfrm>
                <a:off x="2974" y="2078"/>
                <a:ext cx="9" cy="37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6" name="Rectangle 94"/>
              <p:cNvSpPr>
                <a:spLocks noChangeArrowheads="1"/>
              </p:cNvSpPr>
              <p:nvPr/>
            </p:nvSpPr>
            <p:spPr bwMode="auto">
              <a:xfrm>
                <a:off x="3011" y="2358"/>
                <a:ext cx="9" cy="9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7" name="Rectangle 95"/>
              <p:cNvSpPr>
                <a:spLocks noChangeArrowheads="1"/>
              </p:cNvSpPr>
              <p:nvPr/>
            </p:nvSpPr>
            <p:spPr bwMode="auto">
              <a:xfrm>
                <a:off x="3039" y="2395"/>
                <a:ext cx="9" cy="5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8" name="Rectangle 96"/>
              <p:cNvSpPr>
                <a:spLocks noChangeArrowheads="1"/>
              </p:cNvSpPr>
              <p:nvPr/>
            </p:nvSpPr>
            <p:spPr bwMode="auto">
              <a:xfrm>
                <a:off x="3076" y="2311"/>
                <a:ext cx="10" cy="14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29" name="Rectangle 97"/>
              <p:cNvSpPr>
                <a:spLocks noChangeArrowheads="1"/>
              </p:cNvSpPr>
              <p:nvPr/>
            </p:nvSpPr>
            <p:spPr bwMode="auto">
              <a:xfrm>
                <a:off x="3104" y="2255"/>
                <a:ext cx="10" cy="19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0" name="Rectangle 98"/>
              <p:cNvSpPr>
                <a:spLocks noChangeArrowheads="1"/>
              </p:cNvSpPr>
              <p:nvPr/>
            </p:nvSpPr>
            <p:spPr bwMode="auto">
              <a:xfrm>
                <a:off x="3132" y="2023"/>
                <a:ext cx="10" cy="42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1" name="Rectangle 99"/>
              <p:cNvSpPr>
                <a:spLocks noChangeArrowheads="1"/>
              </p:cNvSpPr>
              <p:nvPr/>
            </p:nvSpPr>
            <p:spPr bwMode="auto">
              <a:xfrm>
                <a:off x="3170" y="2376"/>
                <a:ext cx="9" cy="7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2" name="Rectangle 100"/>
              <p:cNvSpPr>
                <a:spLocks noChangeArrowheads="1"/>
              </p:cNvSpPr>
              <p:nvPr/>
            </p:nvSpPr>
            <p:spPr bwMode="auto">
              <a:xfrm>
                <a:off x="3198" y="2293"/>
                <a:ext cx="9" cy="15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3" name="Rectangle 101"/>
              <p:cNvSpPr>
                <a:spLocks noChangeArrowheads="1"/>
              </p:cNvSpPr>
              <p:nvPr/>
            </p:nvSpPr>
            <p:spPr bwMode="auto">
              <a:xfrm>
                <a:off x="3235" y="2293"/>
                <a:ext cx="10" cy="15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4" name="Rectangle 102"/>
              <p:cNvSpPr>
                <a:spLocks noChangeArrowheads="1"/>
              </p:cNvSpPr>
              <p:nvPr/>
            </p:nvSpPr>
            <p:spPr bwMode="auto">
              <a:xfrm>
                <a:off x="3263" y="2162"/>
                <a:ext cx="10" cy="28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5" name="Rectangle 103"/>
              <p:cNvSpPr>
                <a:spLocks noChangeArrowheads="1"/>
              </p:cNvSpPr>
              <p:nvPr/>
            </p:nvSpPr>
            <p:spPr bwMode="auto">
              <a:xfrm>
                <a:off x="3291" y="2283"/>
                <a:ext cx="10" cy="16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6" name="Rectangle 104"/>
              <p:cNvSpPr>
                <a:spLocks noChangeArrowheads="1"/>
              </p:cNvSpPr>
              <p:nvPr/>
            </p:nvSpPr>
            <p:spPr bwMode="auto">
              <a:xfrm>
                <a:off x="3329" y="2013"/>
                <a:ext cx="9" cy="43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7" name="Rectangle 105"/>
              <p:cNvSpPr>
                <a:spLocks noChangeArrowheads="1"/>
              </p:cNvSpPr>
              <p:nvPr/>
            </p:nvSpPr>
            <p:spPr bwMode="auto">
              <a:xfrm>
                <a:off x="3357" y="2246"/>
                <a:ext cx="9" cy="20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8" name="Rectangle 106"/>
              <p:cNvSpPr>
                <a:spLocks noChangeArrowheads="1"/>
              </p:cNvSpPr>
              <p:nvPr/>
            </p:nvSpPr>
            <p:spPr bwMode="auto">
              <a:xfrm>
                <a:off x="3394" y="2153"/>
                <a:ext cx="10" cy="29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39" name="Rectangle 107"/>
              <p:cNvSpPr>
                <a:spLocks noChangeArrowheads="1"/>
              </p:cNvSpPr>
              <p:nvPr/>
            </p:nvSpPr>
            <p:spPr bwMode="auto">
              <a:xfrm>
                <a:off x="3422" y="2004"/>
                <a:ext cx="10" cy="44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0" name="Rectangle 108"/>
              <p:cNvSpPr>
                <a:spLocks noChangeArrowheads="1"/>
              </p:cNvSpPr>
              <p:nvPr/>
            </p:nvSpPr>
            <p:spPr bwMode="auto">
              <a:xfrm>
                <a:off x="3460" y="2218"/>
                <a:ext cx="9" cy="23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1" name="Rectangle 109"/>
              <p:cNvSpPr>
                <a:spLocks noChangeArrowheads="1"/>
              </p:cNvSpPr>
              <p:nvPr/>
            </p:nvSpPr>
            <p:spPr bwMode="auto">
              <a:xfrm>
                <a:off x="3488" y="2376"/>
                <a:ext cx="9" cy="7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2" name="Rectangle 110"/>
              <p:cNvSpPr>
                <a:spLocks noChangeArrowheads="1"/>
              </p:cNvSpPr>
              <p:nvPr/>
            </p:nvSpPr>
            <p:spPr bwMode="auto">
              <a:xfrm>
                <a:off x="3516" y="2348"/>
                <a:ext cx="9" cy="10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3" name="Rectangle 111"/>
              <p:cNvSpPr>
                <a:spLocks noChangeArrowheads="1"/>
              </p:cNvSpPr>
              <p:nvPr/>
            </p:nvSpPr>
            <p:spPr bwMode="auto">
              <a:xfrm>
                <a:off x="3553" y="2041"/>
                <a:ext cx="10" cy="41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4" name="Rectangle 112"/>
              <p:cNvSpPr>
                <a:spLocks noChangeArrowheads="1"/>
              </p:cNvSpPr>
              <p:nvPr/>
            </p:nvSpPr>
            <p:spPr bwMode="auto">
              <a:xfrm>
                <a:off x="3581" y="2265"/>
                <a:ext cx="10" cy="18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5" name="Rectangle 113"/>
              <p:cNvSpPr>
                <a:spLocks noChangeArrowheads="1"/>
              </p:cNvSpPr>
              <p:nvPr/>
            </p:nvSpPr>
            <p:spPr bwMode="auto">
              <a:xfrm>
                <a:off x="3619" y="2106"/>
                <a:ext cx="9" cy="34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6" name="Rectangle 114"/>
              <p:cNvSpPr>
                <a:spLocks noChangeArrowheads="1"/>
              </p:cNvSpPr>
              <p:nvPr/>
            </p:nvSpPr>
            <p:spPr bwMode="auto">
              <a:xfrm>
                <a:off x="3647" y="2069"/>
                <a:ext cx="9" cy="38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7" name="Rectangle 115"/>
              <p:cNvSpPr>
                <a:spLocks noChangeArrowheads="1"/>
              </p:cNvSpPr>
              <p:nvPr/>
            </p:nvSpPr>
            <p:spPr bwMode="auto">
              <a:xfrm>
                <a:off x="3675" y="2106"/>
                <a:ext cx="9" cy="34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8" name="Rectangle 116"/>
              <p:cNvSpPr>
                <a:spLocks noChangeArrowheads="1"/>
              </p:cNvSpPr>
              <p:nvPr/>
            </p:nvSpPr>
            <p:spPr bwMode="auto">
              <a:xfrm>
                <a:off x="3712" y="2227"/>
                <a:ext cx="10" cy="22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49" name="Rectangle 117"/>
              <p:cNvSpPr>
                <a:spLocks noChangeArrowheads="1"/>
              </p:cNvSpPr>
              <p:nvPr/>
            </p:nvSpPr>
            <p:spPr bwMode="auto">
              <a:xfrm>
                <a:off x="3740" y="2441"/>
                <a:ext cx="10" cy="1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0" name="Rectangle 118"/>
              <p:cNvSpPr>
                <a:spLocks noChangeArrowheads="1"/>
              </p:cNvSpPr>
              <p:nvPr/>
            </p:nvSpPr>
            <p:spPr bwMode="auto">
              <a:xfrm>
                <a:off x="3778" y="2358"/>
                <a:ext cx="9" cy="9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1" name="Rectangle 119"/>
              <p:cNvSpPr>
                <a:spLocks noChangeArrowheads="1"/>
              </p:cNvSpPr>
              <p:nvPr/>
            </p:nvSpPr>
            <p:spPr bwMode="auto">
              <a:xfrm>
                <a:off x="3806" y="2209"/>
                <a:ext cx="9" cy="24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2" name="Rectangle 120"/>
              <p:cNvSpPr>
                <a:spLocks noChangeArrowheads="1"/>
              </p:cNvSpPr>
              <p:nvPr/>
            </p:nvSpPr>
            <p:spPr bwMode="auto">
              <a:xfrm>
                <a:off x="3843" y="2227"/>
                <a:ext cx="9" cy="22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3" name="Rectangle 121"/>
              <p:cNvSpPr>
                <a:spLocks noChangeArrowheads="1"/>
              </p:cNvSpPr>
              <p:nvPr/>
            </p:nvSpPr>
            <p:spPr bwMode="auto">
              <a:xfrm>
                <a:off x="3871" y="2265"/>
                <a:ext cx="10" cy="18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4" name="Rectangle 122"/>
              <p:cNvSpPr>
                <a:spLocks noChangeArrowheads="1"/>
              </p:cNvSpPr>
              <p:nvPr/>
            </p:nvSpPr>
            <p:spPr bwMode="auto">
              <a:xfrm>
                <a:off x="3899" y="2451"/>
                <a:ext cx="10" cy="1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5" name="Rectangle 123"/>
              <p:cNvSpPr>
                <a:spLocks noChangeArrowheads="1"/>
              </p:cNvSpPr>
              <p:nvPr/>
            </p:nvSpPr>
            <p:spPr bwMode="auto">
              <a:xfrm>
                <a:off x="3937" y="2199"/>
                <a:ext cx="9" cy="25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6" name="Rectangle 124"/>
              <p:cNvSpPr>
                <a:spLocks noChangeArrowheads="1"/>
              </p:cNvSpPr>
              <p:nvPr/>
            </p:nvSpPr>
            <p:spPr bwMode="auto">
              <a:xfrm>
                <a:off x="3965" y="2237"/>
                <a:ext cx="9" cy="21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7" name="Rectangle 125"/>
              <p:cNvSpPr>
                <a:spLocks noChangeArrowheads="1"/>
              </p:cNvSpPr>
              <p:nvPr/>
            </p:nvSpPr>
            <p:spPr bwMode="auto">
              <a:xfrm>
                <a:off x="4002" y="2209"/>
                <a:ext cx="9" cy="24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8" name="Rectangle 126"/>
              <p:cNvSpPr>
                <a:spLocks noChangeArrowheads="1"/>
              </p:cNvSpPr>
              <p:nvPr/>
            </p:nvSpPr>
            <p:spPr bwMode="auto">
              <a:xfrm>
                <a:off x="4030" y="2348"/>
                <a:ext cx="9" cy="10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59" name="Rectangle 127"/>
              <p:cNvSpPr>
                <a:spLocks noChangeArrowheads="1"/>
              </p:cNvSpPr>
              <p:nvPr/>
            </p:nvSpPr>
            <p:spPr bwMode="auto">
              <a:xfrm>
                <a:off x="4058" y="2190"/>
                <a:ext cx="10" cy="261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0" name="Rectangle 128"/>
              <p:cNvSpPr>
                <a:spLocks noChangeArrowheads="1"/>
              </p:cNvSpPr>
              <p:nvPr/>
            </p:nvSpPr>
            <p:spPr bwMode="auto">
              <a:xfrm>
                <a:off x="4096" y="2358"/>
                <a:ext cx="9" cy="9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1" name="Rectangle 129"/>
              <p:cNvSpPr>
                <a:spLocks noChangeArrowheads="1"/>
              </p:cNvSpPr>
              <p:nvPr/>
            </p:nvSpPr>
            <p:spPr bwMode="auto">
              <a:xfrm>
                <a:off x="4124" y="2283"/>
                <a:ext cx="9" cy="16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2" name="Rectangle 130"/>
              <p:cNvSpPr>
                <a:spLocks noChangeArrowheads="1"/>
              </p:cNvSpPr>
              <p:nvPr/>
            </p:nvSpPr>
            <p:spPr bwMode="auto">
              <a:xfrm>
                <a:off x="4161" y="2376"/>
                <a:ext cx="9" cy="7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3" name="Rectangle 131"/>
              <p:cNvSpPr>
                <a:spLocks noChangeArrowheads="1"/>
              </p:cNvSpPr>
              <p:nvPr/>
            </p:nvSpPr>
            <p:spPr bwMode="auto">
              <a:xfrm>
                <a:off x="4189" y="2451"/>
                <a:ext cx="9" cy="6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4" name="Rectangle 132"/>
              <p:cNvSpPr>
                <a:spLocks noChangeArrowheads="1"/>
              </p:cNvSpPr>
              <p:nvPr/>
            </p:nvSpPr>
            <p:spPr bwMode="auto">
              <a:xfrm>
                <a:off x="4226" y="2451"/>
                <a:ext cx="10" cy="3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5" name="Rectangle 133"/>
              <p:cNvSpPr>
                <a:spLocks noChangeArrowheads="1"/>
              </p:cNvSpPr>
              <p:nvPr/>
            </p:nvSpPr>
            <p:spPr bwMode="auto">
              <a:xfrm>
                <a:off x="4255" y="2367"/>
                <a:ext cx="9" cy="8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6" name="Rectangle 134"/>
              <p:cNvSpPr>
                <a:spLocks noChangeArrowheads="1"/>
              </p:cNvSpPr>
              <p:nvPr/>
            </p:nvSpPr>
            <p:spPr bwMode="auto">
              <a:xfrm>
                <a:off x="4283" y="2339"/>
                <a:ext cx="9" cy="11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7" name="Rectangle 135"/>
              <p:cNvSpPr>
                <a:spLocks noChangeArrowheads="1"/>
              </p:cNvSpPr>
              <p:nvPr/>
            </p:nvSpPr>
            <p:spPr bwMode="auto">
              <a:xfrm>
                <a:off x="4320" y="2302"/>
                <a:ext cx="9" cy="14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8" name="Rectangle 136"/>
              <p:cNvSpPr>
                <a:spLocks noChangeArrowheads="1"/>
              </p:cNvSpPr>
              <p:nvPr/>
            </p:nvSpPr>
            <p:spPr bwMode="auto">
              <a:xfrm>
                <a:off x="4348" y="2348"/>
                <a:ext cx="9" cy="10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69" name="Rectangle 137"/>
              <p:cNvSpPr>
                <a:spLocks noChangeArrowheads="1"/>
              </p:cNvSpPr>
              <p:nvPr/>
            </p:nvSpPr>
            <p:spPr bwMode="auto">
              <a:xfrm>
                <a:off x="4385" y="2441"/>
                <a:ext cx="10" cy="1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0" name="Rectangle 138"/>
              <p:cNvSpPr>
                <a:spLocks noChangeArrowheads="1"/>
              </p:cNvSpPr>
              <p:nvPr/>
            </p:nvSpPr>
            <p:spPr bwMode="auto">
              <a:xfrm>
                <a:off x="4414" y="2451"/>
                <a:ext cx="9" cy="10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1" name="Rectangle 139"/>
              <p:cNvSpPr>
                <a:spLocks noChangeArrowheads="1"/>
              </p:cNvSpPr>
              <p:nvPr/>
            </p:nvSpPr>
            <p:spPr bwMode="auto">
              <a:xfrm>
                <a:off x="4442" y="2451"/>
                <a:ext cx="9" cy="9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2" name="Rectangle 140"/>
              <p:cNvSpPr>
                <a:spLocks noChangeArrowheads="1"/>
              </p:cNvSpPr>
              <p:nvPr/>
            </p:nvSpPr>
            <p:spPr bwMode="auto">
              <a:xfrm>
                <a:off x="4479" y="2451"/>
                <a:ext cx="9" cy="23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3" name="Rectangle 141"/>
              <p:cNvSpPr>
                <a:spLocks noChangeArrowheads="1"/>
              </p:cNvSpPr>
              <p:nvPr/>
            </p:nvSpPr>
            <p:spPr bwMode="auto">
              <a:xfrm>
                <a:off x="4507" y="2451"/>
                <a:ext cx="9" cy="28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4" name="Rectangle 142"/>
              <p:cNvSpPr>
                <a:spLocks noChangeArrowheads="1"/>
              </p:cNvSpPr>
              <p:nvPr/>
            </p:nvSpPr>
            <p:spPr bwMode="auto">
              <a:xfrm>
                <a:off x="4544" y="2451"/>
                <a:ext cx="10" cy="22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5" name="Rectangle 143"/>
              <p:cNvSpPr>
                <a:spLocks noChangeArrowheads="1"/>
              </p:cNvSpPr>
              <p:nvPr/>
            </p:nvSpPr>
            <p:spPr bwMode="auto">
              <a:xfrm>
                <a:off x="4572" y="2451"/>
                <a:ext cx="10" cy="28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6" name="Rectangle 144"/>
              <p:cNvSpPr>
                <a:spLocks noChangeArrowheads="1"/>
              </p:cNvSpPr>
              <p:nvPr/>
            </p:nvSpPr>
            <p:spPr bwMode="auto">
              <a:xfrm>
                <a:off x="4610" y="2451"/>
                <a:ext cx="9" cy="33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7" name="Rectangle 145"/>
              <p:cNvSpPr>
                <a:spLocks noChangeArrowheads="1"/>
              </p:cNvSpPr>
              <p:nvPr/>
            </p:nvSpPr>
            <p:spPr bwMode="auto">
              <a:xfrm>
                <a:off x="4638" y="2451"/>
                <a:ext cx="9" cy="54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8" name="Rectangle 146"/>
              <p:cNvSpPr>
                <a:spLocks noChangeArrowheads="1"/>
              </p:cNvSpPr>
              <p:nvPr/>
            </p:nvSpPr>
            <p:spPr bwMode="auto">
              <a:xfrm>
                <a:off x="4666" y="2451"/>
                <a:ext cx="9" cy="63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79" name="Rectangle 147"/>
              <p:cNvSpPr>
                <a:spLocks noChangeArrowheads="1"/>
              </p:cNvSpPr>
              <p:nvPr/>
            </p:nvSpPr>
            <p:spPr bwMode="auto">
              <a:xfrm>
                <a:off x="4703" y="2451"/>
                <a:ext cx="10" cy="98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0" name="Rectangle 148"/>
              <p:cNvSpPr>
                <a:spLocks noChangeArrowheads="1"/>
              </p:cNvSpPr>
              <p:nvPr/>
            </p:nvSpPr>
            <p:spPr bwMode="auto">
              <a:xfrm>
                <a:off x="4731" y="2451"/>
                <a:ext cx="10" cy="76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1" name="Rectangle 149"/>
              <p:cNvSpPr>
                <a:spLocks noChangeArrowheads="1"/>
              </p:cNvSpPr>
              <p:nvPr/>
            </p:nvSpPr>
            <p:spPr bwMode="auto">
              <a:xfrm>
                <a:off x="4769" y="2451"/>
                <a:ext cx="9" cy="101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2" name="Rectangle 150"/>
              <p:cNvSpPr>
                <a:spLocks noChangeArrowheads="1"/>
              </p:cNvSpPr>
              <p:nvPr/>
            </p:nvSpPr>
            <p:spPr bwMode="auto">
              <a:xfrm>
                <a:off x="4797" y="2451"/>
                <a:ext cx="9" cy="89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3" name="Rectangle 151"/>
              <p:cNvSpPr>
                <a:spLocks noChangeArrowheads="1"/>
              </p:cNvSpPr>
              <p:nvPr/>
            </p:nvSpPr>
            <p:spPr bwMode="auto">
              <a:xfrm>
                <a:off x="4825" y="2451"/>
                <a:ext cx="9" cy="98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4" name="Rectangle 152"/>
              <p:cNvSpPr>
                <a:spLocks noChangeArrowheads="1"/>
              </p:cNvSpPr>
              <p:nvPr/>
            </p:nvSpPr>
            <p:spPr bwMode="auto">
              <a:xfrm>
                <a:off x="4862" y="2451"/>
                <a:ext cx="10" cy="81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5" name="Rectangle 153"/>
              <p:cNvSpPr>
                <a:spLocks noChangeArrowheads="1"/>
              </p:cNvSpPr>
              <p:nvPr/>
            </p:nvSpPr>
            <p:spPr bwMode="auto">
              <a:xfrm>
                <a:off x="4890" y="2451"/>
                <a:ext cx="10" cy="47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6" name="Rectangle 154"/>
              <p:cNvSpPr>
                <a:spLocks noChangeArrowheads="1"/>
              </p:cNvSpPr>
              <p:nvPr/>
            </p:nvSpPr>
            <p:spPr bwMode="auto">
              <a:xfrm>
                <a:off x="4928" y="2451"/>
                <a:ext cx="9" cy="62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7" name="Rectangle 155"/>
              <p:cNvSpPr>
                <a:spLocks noChangeArrowheads="1"/>
              </p:cNvSpPr>
              <p:nvPr/>
            </p:nvSpPr>
            <p:spPr bwMode="auto">
              <a:xfrm>
                <a:off x="4956" y="2451"/>
                <a:ext cx="9" cy="37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8" name="Rectangle 156"/>
              <p:cNvSpPr>
                <a:spLocks noChangeArrowheads="1"/>
              </p:cNvSpPr>
              <p:nvPr/>
            </p:nvSpPr>
            <p:spPr bwMode="auto">
              <a:xfrm>
                <a:off x="4993" y="2451"/>
                <a:ext cx="10" cy="28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89" name="Rectangle 157"/>
              <p:cNvSpPr>
                <a:spLocks noChangeArrowheads="1"/>
              </p:cNvSpPr>
              <p:nvPr/>
            </p:nvSpPr>
            <p:spPr bwMode="auto">
              <a:xfrm>
                <a:off x="5021" y="2451"/>
                <a:ext cx="10" cy="298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0" name="Rectangle 158"/>
              <p:cNvSpPr>
                <a:spLocks noChangeArrowheads="1"/>
              </p:cNvSpPr>
              <p:nvPr/>
            </p:nvSpPr>
            <p:spPr bwMode="auto">
              <a:xfrm>
                <a:off x="5049" y="2451"/>
                <a:ext cx="10" cy="27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1" name="Rectangle 159"/>
              <p:cNvSpPr>
                <a:spLocks noChangeArrowheads="1"/>
              </p:cNvSpPr>
              <p:nvPr/>
            </p:nvSpPr>
            <p:spPr bwMode="auto">
              <a:xfrm>
                <a:off x="5087" y="2451"/>
                <a:ext cx="9" cy="7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2" name="Rectangle 160"/>
              <p:cNvSpPr>
                <a:spLocks noChangeArrowheads="1"/>
              </p:cNvSpPr>
              <p:nvPr/>
            </p:nvSpPr>
            <p:spPr bwMode="auto">
              <a:xfrm>
                <a:off x="5115" y="2451"/>
                <a:ext cx="9" cy="16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3" name="Rectangle 161"/>
              <p:cNvSpPr>
                <a:spLocks noChangeArrowheads="1"/>
              </p:cNvSpPr>
              <p:nvPr/>
            </p:nvSpPr>
            <p:spPr bwMode="auto">
              <a:xfrm>
                <a:off x="5152" y="2451"/>
                <a:ext cx="10" cy="5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4" name="Rectangle 162"/>
              <p:cNvSpPr>
                <a:spLocks noChangeArrowheads="1"/>
              </p:cNvSpPr>
              <p:nvPr/>
            </p:nvSpPr>
            <p:spPr bwMode="auto">
              <a:xfrm>
                <a:off x="5180" y="2451"/>
                <a:ext cx="10" cy="4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5" name="Rectangle 163"/>
              <p:cNvSpPr>
                <a:spLocks noChangeArrowheads="1"/>
              </p:cNvSpPr>
              <p:nvPr/>
            </p:nvSpPr>
            <p:spPr bwMode="auto">
              <a:xfrm>
                <a:off x="5208" y="2218"/>
                <a:ext cx="10" cy="233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6" name="Rectangle 164"/>
              <p:cNvSpPr>
                <a:spLocks noChangeArrowheads="1"/>
              </p:cNvSpPr>
              <p:nvPr/>
            </p:nvSpPr>
            <p:spPr bwMode="auto">
              <a:xfrm>
                <a:off x="5246" y="2116"/>
                <a:ext cx="9" cy="33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7" name="Rectangle 165"/>
              <p:cNvSpPr>
                <a:spLocks noChangeArrowheads="1"/>
              </p:cNvSpPr>
              <p:nvPr/>
            </p:nvSpPr>
            <p:spPr bwMode="auto">
              <a:xfrm>
                <a:off x="5274" y="1892"/>
                <a:ext cx="9" cy="55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8" name="Rectangle 166"/>
              <p:cNvSpPr>
                <a:spLocks noChangeArrowheads="1"/>
              </p:cNvSpPr>
              <p:nvPr/>
            </p:nvSpPr>
            <p:spPr bwMode="auto">
              <a:xfrm>
                <a:off x="5311" y="2451"/>
                <a:ext cx="10" cy="24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199" name="Rectangle 167"/>
              <p:cNvSpPr>
                <a:spLocks noChangeArrowheads="1"/>
              </p:cNvSpPr>
              <p:nvPr/>
            </p:nvSpPr>
            <p:spPr bwMode="auto">
              <a:xfrm>
                <a:off x="5339" y="2451"/>
                <a:ext cx="10" cy="6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0" name="Rectangle 168"/>
              <p:cNvSpPr>
                <a:spLocks noChangeArrowheads="1"/>
              </p:cNvSpPr>
              <p:nvPr/>
            </p:nvSpPr>
            <p:spPr bwMode="auto">
              <a:xfrm>
                <a:off x="5377" y="2451"/>
                <a:ext cx="9" cy="74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1" name="Rectangle 169"/>
              <p:cNvSpPr>
                <a:spLocks noChangeArrowheads="1"/>
              </p:cNvSpPr>
              <p:nvPr/>
            </p:nvSpPr>
            <p:spPr bwMode="auto">
              <a:xfrm>
                <a:off x="5405" y="2451"/>
                <a:ext cx="9" cy="37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2" name="Rectangle 170"/>
              <p:cNvSpPr>
                <a:spLocks noChangeArrowheads="1"/>
              </p:cNvSpPr>
              <p:nvPr/>
            </p:nvSpPr>
            <p:spPr bwMode="auto">
              <a:xfrm>
                <a:off x="5433" y="2246"/>
                <a:ext cx="9" cy="20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3" name="Rectangle 171"/>
              <p:cNvSpPr>
                <a:spLocks noChangeArrowheads="1"/>
              </p:cNvSpPr>
              <p:nvPr/>
            </p:nvSpPr>
            <p:spPr bwMode="auto">
              <a:xfrm>
                <a:off x="5470" y="2339"/>
                <a:ext cx="9" cy="112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4" name="Rectangle 172"/>
              <p:cNvSpPr>
                <a:spLocks noChangeArrowheads="1"/>
              </p:cNvSpPr>
              <p:nvPr/>
            </p:nvSpPr>
            <p:spPr bwMode="auto">
              <a:xfrm>
                <a:off x="5498" y="2265"/>
                <a:ext cx="10" cy="186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5" name="Rectangle 173"/>
              <p:cNvSpPr>
                <a:spLocks noChangeArrowheads="1"/>
              </p:cNvSpPr>
              <p:nvPr/>
            </p:nvSpPr>
            <p:spPr bwMode="auto">
              <a:xfrm>
                <a:off x="5536" y="2376"/>
                <a:ext cx="9" cy="75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6" name="Rectangle 174"/>
              <p:cNvSpPr>
                <a:spLocks noChangeArrowheads="1"/>
              </p:cNvSpPr>
              <p:nvPr/>
            </p:nvSpPr>
            <p:spPr bwMode="auto">
              <a:xfrm>
                <a:off x="5564" y="2162"/>
                <a:ext cx="9" cy="289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7" name="Rectangle 175"/>
              <p:cNvSpPr>
                <a:spLocks noChangeArrowheads="1"/>
              </p:cNvSpPr>
              <p:nvPr/>
            </p:nvSpPr>
            <p:spPr bwMode="auto">
              <a:xfrm>
                <a:off x="5601" y="2181"/>
                <a:ext cx="9" cy="270"/>
              </a:xfrm>
              <a:prstGeom prst="rect">
                <a:avLst/>
              </a:prstGeom>
              <a:solidFill>
                <a:srgbClr val="0000FF"/>
              </a:solidFill>
              <a:ln w="0">
                <a:solidFill>
                  <a:srgbClr val="0000FF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08" name="Rectangle 176"/>
              <p:cNvSpPr>
                <a:spLocks noChangeArrowheads="1"/>
              </p:cNvSpPr>
              <p:nvPr/>
            </p:nvSpPr>
            <p:spPr bwMode="auto">
              <a:xfrm>
                <a:off x="486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1998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09" name="Rectangle 177"/>
              <p:cNvSpPr>
                <a:spLocks noChangeArrowheads="1"/>
              </p:cNvSpPr>
              <p:nvPr/>
            </p:nvSpPr>
            <p:spPr bwMode="auto">
              <a:xfrm>
                <a:off x="870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1999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0" name="Rectangle 178"/>
              <p:cNvSpPr>
                <a:spLocks noChangeArrowheads="1"/>
              </p:cNvSpPr>
              <p:nvPr/>
            </p:nvSpPr>
            <p:spPr bwMode="auto">
              <a:xfrm>
                <a:off x="1253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1" name="Rectangle 179"/>
              <p:cNvSpPr>
                <a:spLocks noChangeArrowheads="1"/>
              </p:cNvSpPr>
              <p:nvPr/>
            </p:nvSpPr>
            <p:spPr bwMode="auto">
              <a:xfrm>
                <a:off x="1636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2" name="Rectangle 180"/>
              <p:cNvSpPr>
                <a:spLocks noChangeArrowheads="1"/>
              </p:cNvSpPr>
              <p:nvPr/>
            </p:nvSpPr>
            <p:spPr bwMode="auto">
              <a:xfrm>
                <a:off x="2020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2002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3" name="Rectangle 181"/>
              <p:cNvSpPr>
                <a:spLocks noChangeArrowheads="1"/>
              </p:cNvSpPr>
              <p:nvPr/>
            </p:nvSpPr>
            <p:spPr bwMode="auto">
              <a:xfrm>
                <a:off x="2403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2003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4" name="Rectangle 182"/>
              <p:cNvSpPr>
                <a:spLocks noChangeArrowheads="1"/>
              </p:cNvSpPr>
              <p:nvPr/>
            </p:nvSpPr>
            <p:spPr bwMode="auto">
              <a:xfrm>
                <a:off x="2786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2004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5" name="Rectangle 183"/>
              <p:cNvSpPr>
                <a:spLocks noChangeArrowheads="1"/>
              </p:cNvSpPr>
              <p:nvPr/>
            </p:nvSpPr>
            <p:spPr bwMode="auto">
              <a:xfrm>
                <a:off x="3170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2005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6" name="Rectangle 184"/>
              <p:cNvSpPr>
                <a:spLocks noChangeArrowheads="1"/>
              </p:cNvSpPr>
              <p:nvPr/>
            </p:nvSpPr>
            <p:spPr bwMode="auto">
              <a:xfrm>
                <a:off x="3553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2006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7" name="Rectangle 185"/>
              <p:cNvSpPr>
                <a:spLocks noChangeArrowheads="1"/>
              </p:cNvSpPr>
              <p:nvPr/>
            </p:nvSpPr>
            <p:spPr bwMode="auto">
              <a:xfrm>
                <a:off x="3937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2007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8" name="Rectangle 186"/>
              <p:cNvSpPr>
                <a:spLocks noChangeArrowheads="1"/>
              </p:cNvSpPr>
              <p:nvPr/>
            </p:nvSpPr>
            <p:spPr bwMode="auto">
              <a:xfrm>
                <a:off x="4320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2008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19" name="Rectangle 187"/>
              <p:cNvSpPr>
                <a:spLocks noChangeArrowheads="1"/>
              </p:cNvSpPr>
              <p:nvPr/>
            </p:nvSpPr>
            <p:spPr bwMode="auto">
              <a:xfrm>
                <a:off x="4703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2009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0" name="Rectangle 188"/>
              <p:cNvSpPr>
                <a:spLocks noChangeArrowheads="1"/>
              </p:cNvSpPr>
              <p:nvPr/>
            </p:nvSpPr>
            <p:spPr bwMode="auto">
              <a:xfrm>
                <a:off x="5087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2010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1" name="Rectangle 189"/>
              <p:cNvSpPr>
                <a:spLocks noChangeArrowheads="1"/>
              </p:cNvSpPr>
              <p:nvPr/>
            </p:nvSpPr>
            <p:spPr bwMode="auto">
              <a:xfrm>
                <a:off x="5470" y="3782"/>
                <a:ext cx="2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2011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2" name="Line 190"/>
              <p:cNvSpPr>
                <a:spLocks noChangeShapeType="1"/>
              </p:cNvSpPr>
              <p:nvPr/>
            </p:nvSpPr>
            <p:spPr bwMode="auto">
              <a:xfrm flipV="1">
                <a:off x="542" y="1529"/>
                <a:ext cx="1" cy="2150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23" name="Rectangle 191"/>
              <p:cNvSpPr>
                <a:spLocks noChangeArrowheads="1"/>
              </p:cNvSpPr>
              <p:nvPr/>
            </p:nvSpPr>
            <p:spPr bwMode="auto">
              <a:xfrm>
                <a:off x="131" y="3624"/>
                <a:ext cx="346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(1,000)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4" name="Rectangle 192"/>
              <p:cNvSpPr>
                <a:spLocks noChangeArrowheads="1"/>
              </p:cNvSpPr>
              <p:nvPr/>
            </p:nvSpPr>
            <p:spPr bwMode="auto">
              <a:xfrm>
                <a:off x="215" y="3316"/>
                <a:ext cx="262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(750)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5" name="Rectangle 193"/>
              <p:cNvSpPr>
                <a:spLocks noChangeArrowheads="1"/>
              </p:cNvSpPr>
              <p:nvPr/>
            </p:nvSpPr>
            <p:spPr bwMode="auto">
              <a:xfrm>
                <a:off x="215" y="3009"/>
                <a:ext cx="262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(500)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6" name="Rectangle 194"/>
              <p:cNvSpPr>
                <a:spLocks noChangeArrowheads="1"/>
              </p:cNvSpPr>
              <p:nvPr/>
            </p:nvSpPr>
            <p:spPr bwMode="auto">
              <a:xfrm>
                <a:off x="215" y="2702"/>
                <a:ext cx="262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(250)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7" name="Rectangle 195"/>
              <p:cNvSpPr>
                <a:spLocks noChangeArrowheads="1"/>
              </p:cNvSpPr>
              <p:nvPr/>
            </p:nvSpPr>
            <p:spPr bwMode="auto">
              <a:xfrm>
                <a:off x="393" y="2395"/>
                <a:ext cx="103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8" name="Rectangle 196"/>
              <p:cNvSpPr>
                <a:spLocks noChangeArrowheads="1"/>
              </p:cNvSpPr>
              <p:nvPr/>
            </p:nvSpPr>
            <p:spPr bwMode="auto">
              <a:xfrm>
                <a:off x="281" y="2088"/>
                <a:ext cx="206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250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29" name="Rectangle 197"/>
              <p:cNvSpPr>
                <a:spLocks noChangeArrowheads="1"/>
              </p:cNvSpPr>
              <p:nvPr/>
            </p:nvSpPr>
            <p:spPr bwMode="auto">
              <a:xfrm>
                <a:off x="281" y="1781"/>
                <a:ext cx="206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500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30" name="Rectangle 198"/>
              <p:cNvSpPr>
                <a:spLocks noChangeArrowheads="1"/>
              </p:cNvSpPr>
              <p:nvPr/>
            </p:nvSpPr>
            <p:spPr bwMode="auto">
              <a:xfrm>
                <a:off x="281" y="1473"/>
                <a:ext cx="206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Arial" pitchFamily="34" charset="0"/>
                  </a:rPr>
                  <a:t>750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31" name="Rectangle 199"/>
              <p:cNvSpPr>
                <a:spLocks noChangeArrowheads="1"/>
              </p:cNvSpPr>
              <p:nvPr/>
            </p:nvSpPr>
            <p:spPr bwMode="auto">
              <a:xfrm>
                <a:off x="2197" y="4033"/>
                <a:ext cx="1646" cy="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32" name="Rectangle 200"/>
              <p:cNvSpPr>
                <a:spLocks noChangeArrowheads="1"/>
              </p:cNvSpPr>
              <p:nvPr/>
            </p:nvSpPr>
            <p:spPr bwMode="auto">
              <a:xfrm>
                <a:off x="2272" y="4080"/>
                <a:ext cx="1524" cy="1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</a:rPr>
                  <a:t>Source:  U.S. Bureau of Labor Statistics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33" name="Rectangle 201"/>
              <p:cNvSpPr>
                <a:spLocks noChangeArrowheads="1"/>
              </p:cNvSpPr>
              <p:nvPr/>
            </p:nvSpPr>
            <p:spPr bwMode="auto">
              <a:xfrm>
                <a:off x="1431" y="1092"/>
                <a:ext cx="3300" cy="381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234" name="Rectangle 202"/>
              <p:cNvSpPr>
                <a:spLocks noChangeArrowheads="1"/>
              </p:cNvSpPr>
              <p:nvPr/>
            </p:nvSpPr>
            <p:spPr bwMode="auto">
              <a:xfrm>
                <a:off x="2100" y="1119"/>
                <a:ext cx="1601" cy="1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MS Sans Serif" charset="0"/>
                  </a:rPr>
                  <a:t>Job Creation or Destruction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35" name="Rectangle 203"/>
              <p:cNvSpPr>
                <a:spLocks noChangeArrowheads="1"/>
              </p:cNvSpPr>
              <p:nvPr/>
            </p:nvSpPr>
            <p:spPr bwMode="auto">
              <a:xfrm>
                <a:off x="1702" y="1287"/>
                <a:ext cx="2684" cy="1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500" b="1" i="0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MS Sans Serif" charset="0"/>
                  </a:rPr>
                  <a:t>U.S., 1998-2011, Seasonally Adjusted (000)</a:t>
                </a: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sp>
            <p:nvSpPr>
              <p:cNvPr id="44236" name="Rectangle 204"/>
              <p:cNvSpPr>
                <a:spLocks noChangeArrowheads="1"/>
              </p:cNvSpPr>
              <p:nvPr/>
            </p:nvSpPr>
            <p:spPr bwMode="auto">
              <a:xfrm>
                <a:off x="19" y="1027"/>
                <a:ext cx="5713" cy="3267"/>
              </a:xfrm>
              <a:prstGeom prst="rect">
                <a:avLst/>
              </a:prstGeom>
              <a:noFill/>
              <a:ln w="30163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Arial" pitchFamily="34" charset="0"/>
                <a:cs typeface="Arial" pitchFamily="34" charset="0"/>
              </a:rPr>
              <a:t>U.S. Job Creation Is Crawling Back</a:t>
            </a:r>
          </a:p>
        </p:txBody>
      </p:sp>
      <p:sp>
        <p:nvSpPr>
          <p:cNvPr id="46084" name="Oval 4"/>
          <p:cNvSpPr>
            <a:spLocks noChangeArrowheads="1"/>
          </p:cNvSpPr>
          <p:nvPr/>
        </p:nvSpPr>
        <p:spPr bwMode="auto">
          <a:xfrm>
            <a:off x="6781800" y="2667000"/>
            <a:ext cx="2362200" cy="3048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 b="0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>
            <a:off x="6096000" y="2438400"/>
            <a:ext cx="2133600" cy="1143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4724400"/>
            <a:ext cx="3676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10"/>
          <p:cNvSpPr>
            <a:spLocks noChangeShapeType="1"/>
          </p:cNvSpPr>
          <p:nvPr/>
        </p:nvSpPr>
        <p:spPr bwMode="auto">
          <a:xfrm flipH="1">
            <a:off x="5105400" y="2438400"/>
            <a:ext cx="990600" cy="26670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lIns="0" tIns="0" rIns="0" bIns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 autoUpdateAnimBg="0"/>
      <p:bldP spid="46090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736176"/>
            <a:ext cx="9144000" cy="612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81000" y="1828800"/>
            <a:ext cx="2438400" cy="2154436"/>
          </a:xfrm>
          <a:prstGeom prst="rect">
            <a:avLst/>
          </a:prstGeom>
          <a:solidFill>
            <a:srgbClr val="00FF00"/>
          </a:solidFill>
          <a:ln>
            <a:solidFill>
              <a:srgbClr val="040000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40000"/>
                </a:solidFill>
                <a:latin typeface="Arial Narrow" pitchFamily="34" charset="0"/>
              </a:rPr>
              <a:t>Clean Air, Asthma &amp; Cancer Are </a:t>
            </a:r>
          </a:p>
          <a:p>
            <a:pPr algn="ctr"/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Health &amp; Social</a:t>
            </a:r>
          </a:p>
          <a:p>
            <a:pPr algn="ctr"/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Justice</a:t>
            </a:r>
            <a:r>
              <a:rPr lang="en-US" sz="2800" b="1" dirty="0" smtClean="0">
                <a:solidFill>
                  <a:srgbClr val="040000"/>
                </a:solidFill>
                <a:latin typeface="Arial Narrow" pitchFamily="34" charset="0"/>
              </a:rPr>
              <a:t> Issues</a:t>
            </a:r>
            <a:endParaRPr lang="en-US" sz="2800" b="1" dirty="0">
              <a:solidFill>
                <a:srgbClr val="040000"/>
              </a:solidFill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8400" y="609600"/>
            <a:ext cx="2514600" cy="224676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4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Arial Narrow" pitchFamily="34" charset="0"/>
              </a:rPr>
              <a:t>Lack of Blue Collar Jobs &amp; Poverty Are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Health &amp; Social</a:t>
            </a:r>
          </a:p>
          <a:p>
            <a:pPr algn="ctr"/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Justice</a:t>
            </a:r>
            <a:r>
              <a:rPr lang="en-US" sz="2800" b="1" dirty="0" smtClean="0">
                <a:solidFill>
                  <a:schemeClr val="tx2"/>
                </a:solidFill>
                <a:latin typeface="Arial Narrow" pitchFamily="34" charset="0"/>
              </a:rPr>
              <a:t> Issues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idx="4294967295"/>
          </p:nvPr>
        </p:nvSpPr>
        <p:spPr>
          <a:xfrm>
            <a:off x="685800" y="0"/>
            <a:ext cx="7772400" cy="685800"/>
          </a:xfrm>
        </p:spPr>
        <p:txBody>
          <a:bodyPr/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Public</a:t>
            </a:r>
            <a:r>
              <a:rPr lang="en-US" b="1" baseline="0" dirty="0" smtClean="0">
                <a:latin typeface="Arial" pitchFamily="34" charset="0"/>
                <a:cs typeface="Arial" pitchFamily="34" charset="0"/>
              </a:rPr>
              <a:t> Policy Dilemma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400"/>
            <a:ext cx="9144000" cy="1905000"/>
          </a:xfrm>
        </p:spPr>
        <p:txBody>
          <a:bodyPr/>
          <a:lstStyle/>
          <a:p>
            <a:r>
              <a:rPr lang="en-US" sz="3600" b="1" dirty="0" smtClean="0">
                <a:latin typeface="Arial" pitchFamily="34" charset="0"/>
                <a:cs typeface="Arial" pitchFamily="34" charset="0"/>
              </a:rPr>
              <a:t>After Years Of Focus on</a:t>
            </a:r>
            <a:br>
              <a:rPr lang="en-US" sz="3600" b="1" dirty="0" smtClean="0">
                <a:latin typeface="Arial" pitchFamily="34" charset="0"/>
                <a:cs typeface="Arial" pitchFamily="34" charset="0"/>
              </a:rPr>
            </a:b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3200" b="1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Concentrating Solely On The Environment</a:t>
            </a:r>
            <a:endParaRPr lang="en-US" sz="3200" b="1" u="sng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505200"/>
            <a:ext cx="9144000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Blue Collar Job Creation Is Our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Forgotten Priority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  <a:endParaRPr lang="en-US" sz="1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dirty="0" smtClean="0"/>
              <a:t>Major Challenge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8956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914400"/>
            <a:ext cx="914400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/>
                </a:solidFill>
              </a:rPr>
              <a:t>We Must Hold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Inland Empire Legislators </a:t>
            </a:r>
            <a:r>
              <a:rPr lang="en-US" dirty="0" smtClean="0">
                <a:solidFill>
                  <a:schemeClr val="bg2"/>
                </a:solidFill>
              </a:rPr>
              <a:t>Responsible To Support Legislation Creating A </a:t>
            </a:r>
            <a:r>
              <a:rPr lang="en-US" u="sng" dirty="0" smtClean="0">
                <a:solidFill>
                  <a:schemeClr val="bg2"/>
                </a:solidFill>
              </a:rPr>
              <a:t>Pro-Jobs Agenda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298744"/>
            <a:ext cx="91440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Coordinated Strategy: Business, Local Government, Labor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981200"/>
            <a:ext cx="914400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 Need To Find Way To Compel Their Support For People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Live Here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… </a:t>
            </a:r>
            <a:r>
              <a:rPr lang="en-US" u="sng" dirty="0" smtClean="0"/>
              <a:t>Not</a:t>
            </a:r>
            <a:r>
              <a:rPr lang="en-US" dirty="0" smtClean="0"/>
              <a:t> Their Party, Party Leaders, or Ideology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016771"/>
            <a:ext cx="914400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 With Allies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en-US" dirty="0" smtClean="0">
                <a:solidFill>
                  <a:schemeClr val="bg2"/>
                </a:solidFill>
              </a:rPr>
              <a:t>SCAG, Orange County Business Council, LA Economic Development Corp., So. CA Leadership Council</a:t>
            </a:r>
            <a:endParaRPr lang="en-US" u="sng" dirty="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/>
          <p:nvPr/>
        </p:nvGrpSpPr>
        <p:grpSpPr>
          <a:xfrm>
            <a:off x="1066800" y="457200"/>
            <a:ext cx="6629400" cy="1524000"/>
            <a:chOff x="1066800" y="457200"/>
            <a:chExt cx="6629400" cy="1524000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1066800" y="1981200"/>
              <a:ext cx="66294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" name="Rectangle 3"/>
            <p:cNvSpPr/>
            <p:nvPr/>
          </p:nvSpPr>
          <p:spPr bwMode="auto">
            <a:xfrm>
              <a:off x="2971800" y="457200"/>
              <a:ext cx="3352800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IEEP BOARD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4" idx="2"/>
            </p:cNvCxnSpPr>
            <p:nvPr/>
          </p:nvCxnSpPr>
          <p:spPr bwMode="auto">
            <a:xfrm rot="5400000">
              <a:off x="4070866" y="1403866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25"/>
          <p:cNvGrpSpPr/>
          <p:nvPr/>
        </p:nvGrpSpPr>
        <p:grpSpPr>
          <a:xfrm>
            <a:off x="195896" y="1981200"/>
            <a:ext cx="1828800" cy="2343329"/>
            <a:chOff x="209544" y="1981200"/>
            <a:chExt cx="1828800" cy="2343329"/>
          </a:xfrm>
        </p:grpSpPr>
        <p:cxnSp>
          <p:nvCxnSpPr>
            <p:cNvPr id="14" name="Straight Connector 13"/>
            <p:cNvCxnSpPr/>
            <p:nvPr/>
          </p:nvCxnSpPr>
          <p:spPr bwMode="auto">
            <a:xfrm rot="5400000">
              <a:off x="518034" y="2558534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209544" y="3124200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Business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grpSp>
        <p:nvGrpSpPr>
          <p:cNvPr id="8" name="Group 31"/>
          <p:cNvGrpSpPr/>
          <p:nvPr/>
        </p:nvGrpSpPr>
        <p:grpSpPr>
          <a:xfrm>
            <a:off x="4619768" y="2005008"/>
            <a:ext cx="1933432" cy="2343329"/>
            <a:chOff x="4619768" y="2005008"/>
            <a:chExt cx="1933432" cy="2343329"/>
          </a:xfrm>
        </p:grpSpPr>
        <p:cxnSp>
          <p:nvCxnSpPr>
            <p:cNvPr id="21" name="Straight Connector 20"/>
            <p:cNvCxnSpPr/>
            <p:nvPr/>
          </p:nvCxnSpPr>
          <p:spPr bwMode="auto">
            <a:xfrm rot="5400000">
              <a:off x="4928258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4619768" y="3148008"/>
              <a:ext cx="1933432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</a:t>
              </a:r>
            </a:p>
            <a:p>
              <a:pPr algn="ctr"/>
              <a:r>
                <a:rPr lang="en-US" dirty="0" smtClean="0"/>
                <a:t>Educational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52400" y="4495800"/>
            <a:ext cx="1905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Dan </a:t>
            </a:r>
            <a:r>
              <a:rPr lang="en-US" sz="1800" dirty="0" err="1" smtClean="0"/>
              <a:t>Rendler</a:t>
            </a:r>
            <a:endParaRPr lang="en-US" sz="18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4724400" y="4495800"/>
            <a:ext cx="18288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Pam Clute</a:t>
            </a:r>
          </a:p>
          <a:p>
            <a:pPr algn="ctr"/>
            <a:r>
              <a:rPr lang="en-US" sz="1800" dirty="0" smtClean="0"/>
              <a:t>Mike Gallo</a:t>
            </a:r>
          </a:p>
        </p:txBody>
      </p:sp>
      <p:cxnSp>
        <p:nvCxnSpPr>
          <p:cNvPr id="33" name="Straight Connector 32"/>
          <p:cNvCxnSpPr>
            <a:stCxn id="15" idx="3"/>
          </p:cNvCxnSpPr>
          <p:nvPr/>
        </p:nvCxnSpPr>
        <p:spPr bwMode="auto">
          <a:xfrm>
            <a:off x="2024696" y="3724365"/>
            <a:ext cx="261304" cy="943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5400000">
            <a:off x="1164608" y="4800600"/>
            <a:ext cx="2133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228600" y="5867400"/>
            <a:ext cx="281940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Political Action Committee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r>
              <a:rPr lang="en-US" dirty="0" smtClean="0"/>
              <a:t>Agenda:  Manufacturing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990600"/>
            <a:ext cx="9144000" cy="575542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Legislation Creating An Entity That Can Independently Review The Job Impact of Agency Rules &amp;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Delay or Over-Turn</a:t>
            </a:r>
            <a:r>
              <a:rPr lang="en-US" dirty="0" smtClean="0"/>
              <a:t>  Those Creating Heavy Job Losses </a:t>
            </a:r>
            <a:r>
              <a:rPr lang="en-US" i="1" dirty="0" smtClean="0"/>
              <a:t>(AB 273/SB594)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Legislation To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Mandate or Incentivize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Production in CA of Equipment That Agencies Are Requiring Firms To Install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Legislation Creating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Depreciation-Like </a:t>
            </a:r>
            <a:r>
              <a:rPr lang="en-US" dirty="0" smtClean="0">
                <a:solidFill>
                  <a:schemeClr val="bg2"/>
                </a:solidFill>
              </a:rPr>
              <a:t>Schedules Allowing Firms to </a:t>
            </a:r>
            <a:r>
              <a:rPr lang="en-US" dirty="0" smtClean="0"/>
              <a:t>Amortize Mandated Equipment Before Being Forced To Abandon It For Newer Equipment 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Legislation Creating A CA Manufacturing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Investment Tax Credit</a:t>
            </a:r>
            <a:r>
              <a:rPr lang="en-US" b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SB 47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dirty="0" smtClean="0"/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Research &amp; Introduce A Legislative Package Reducing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Regulatory Costs</a:t>
            </a:r>
            <a:r>
              <a:rPr lang="en-US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to Small Manufacturers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990600"/>
            <a:ext cx="3800475" cy="2595265"/>
            <a:chOff x="0" y="990600"/>
            <a:chExt cx="3800475" cy="2595265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990600"/>
              <a:ext cx="3800475" cy="2447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609600" y="3124200"/>
              <a:ext cx="24384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California Steel</a:t>
              </a:r>
              <a:endParaRPr lang="en-US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417032" y="990600"/>
            <a:ext cx="3727490" cy="2595265"/>
            <a:chOff x="4953000" y="990600"/>
            <a:chExt cx="3727490" cy="2595265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53000" y="990600"/>
              <a:ext cx="372749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5181600" y="3124200"/>
              <a:ext cx="30480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Hangar 24 Beer</a:t>
              </a:r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3810000"/>
            <a:ext cx="3810000" cy="2900065"/>
            <a:chOff x="0" y="3810000"/>
            <a:chExt cx="3810000" cy="2900065"/>
          </a:xfrm>
        </p:grpSpPr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 r="15032"/>
            <a:stretch>
              <a:fillRect/>
            </a:stretch>
          </p:blipFill>
          <p:spPr bwMode="auto">
            <a:xfrm>
              <a:off x="0" y="3810000"/>
              <a:ext cx="3810000" cy="259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0" y="6248400"/>
              <a:ext cx="37338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Watson Pharmaceutical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534176" y="3807728"/>
            <a:ext cx="3733800" cy="2900065"/>
            <a:chOff x="5029200" y="3807728"/>
            <a:chExt cx="3733800" cy="2900065"/>
          </a:xfrm>
        </p:grpSpPr>
        <p:pic>
          <p:nvPicPr>
            <p:cNvPr id="7174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05400" y="3807728"/>
              <a:ext cx="3535363" cy="2590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5029200" y="6246128"/>
              <a:ext cx="37338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Millipore  Bio-Science</a:t>
              </a:r>
              <a:endParaRPr lang="en-US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934200" y="5867400"/>
            <a:ext cx="990600" cy="30777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Microbes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 autoUpdateAnimBg="0"/>
      <p:bldP spid="17" grpId="0" animBg="1"/>
      <p:bldP spid="1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dirty="0" smtClean="0"/>
              <a:t>Agenda:  Construction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732432"/>
            <a:ext cx="9144000" cy="60631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Expedite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OSHPD</a:t>
            </a:r>
            <a:r>
              <a:rPr lang="en-US" dirty="0" smtClean="0"/>
              <a:t> Approval of Hospital Projects </a:t>
            </a:r>
            <a:r>
              <a:rPr lang="en-US" i="1" dirty="0" smtClean="0"/>
              <a:t>(232,000 So. California jobs held up)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Float Fall Bonds For Balance of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 1B Funds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For Infrastructure (</a:t>
            </a:r>
            <a:r>
              <a:rPr lang="en-US" i="1" dirty="0" smtClean="0"/>
              <a:t>11,270 jobs in SB County at stake</a:t>
            </a:r>
            <a:r>
              <a:rPr lang="en-US" dirty="0" smtClean="0"/>
              <a:t>)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Legislation Creating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CEQA Courts</a:t>
            </a:r>
            <a:r>
              <a:rPr lang="en-US" dirty="0" smtClean="0">
                <a:solidFill>
                  <a:schemeClr val="bg2"/>
                </a:solidFill>
              </a:rPr>
              <a:t> &amp; Allow </a:t>
            </a:r>
            <a:r>
              <a:rPr lang="en-US" dirty="0" smtClean="0"/>
              <a:t>Judges To become Experts … End Delays Due to Other Court Matters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If CEQA Documents Approved Locally,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 Lawsuits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To CA Attorney General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Pass Legislation Balancing Needs of Endangered Species With Needs of </a:t>
            </a:r>
            <a:r>
              <a:rPr lang="en-US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Beings</a:t>
            </a:r>
            <a:endParaRPr lang="en-US" dirty="0" smtClean="0"/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Local Working Group To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Standardize &amp; Increase Efficiency</a:t>
            </a:r>
            <a:r>
              <a:rPr lang="en-US" dirty="0" smtClean="0"/>
              <a:t> of Entitlement Process &amp; Get Cities To Jointly Adopt Them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05216"/>
            <a:ext cx="9144000" cy="6052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Agenda:   Logistics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24000"/>
            <a:ext cx="9144000" cy="529375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Free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Ontario International Airport </a:t>
            </a:r>
            <a:r>
              <a:rPr lang="en-US" dirty="0" smtClean="0"/>
              <a:t>From LAWA’s Control </a:t>
            </a:r>
            <a:r>
              <a:rPr lang="en-US" i="1" dirty="0" smtClean="0"/>
              <a:t>(SB 446)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Work With SCAG, Ports, Port Legislators, Mobility 21, Future Ports &amp; Others to Create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 Port-Funding Tools </a:t>
            </a:r>
            <a:r>
              <a:rPr lang="en-US" dirty="0" smtClean="0"/>
              <a:t>for Transportation Infrastructure </a:t>
            </a:r>
            <a:r>
              <a:rPr lang="en-US" i="1" dirty="0" smtClean="0"/>
              <a:t>(</a:t>
            </a:r>
            <a:r>
              <a:rPr lang="en-US" i="1" dirty="0" err="1" smtClean="0"/>
              <a:t>Lowenthal</a:t>
            </a:r>
            <a:r>
              <a:rPr lang="en-US" i="1" dirty="0" smtClean="0"/>
              <a:t>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Expand Authority to Use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Public Private Partnerships</a:t>
            </a:r>
            <a:r>
              <a:rPr lang="en-US" dirty="0" smtClean="0"/>
              <a:t>, Design-Build and Other Tools for Infrastructure </a:t>
            </a:r>
            <a:r>
              <a:rPr lang="en-US" i="1" dirty="0" smtClean="0"/>
              <a:t>(SB 693)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Give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 Governments </a:t>
            </a:r>
            <a:r>
              <a:rPr lang="en-US" dirty="0" smtClean="0"/>
              <a:t>Power to Use Public Private Partnerships for Projects </a:t>
            </a:r>
            <a:r>
              <a:rPr lang="en-US" i="1" dirty="0" smtClean="0"/>
              <a:t>(SB 693)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Create Personal Income Tax Credits for Investing in Cargo trade infrastructure </a:t>
            </a:r>
            <a:r>
              <a:rPr lang="en-US" i="1" dirty="0" smtClean="0"/>
              <a:t>(SB 830)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 l="1389" t="4071" r="2777" b="4326"/>
          <a:stretch>
            <a:fillRect/>
          </a:stretch>
        </p:blipFill>
        <p:spPr bwMode="auto">
          <a:xfrm>
            <a:off x="0" y="894522"/>
            <a:ext cx="9144000" cy="596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0" y="1295400"/>
            <a:ext cx="9144000" cy="307776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200" dirty="0" smtClean="0"/>
              <a:t>Reduce Dependency on Foreign Oil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200" dirty="0" smtClean="0"/>
              <a:t>Don’t Push Electrical Prices To Where CA Manufacturers Uncompetitive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sz="2200" dirty="0" smtClean="0"/>
              <a:t>Incentivize Renewable Natural Gas Supplies (</a:t>
            </a:r>
            <a:r>
              <a:rPr lang="en-US" sz="2200" i="1" dirty="0" smtClean="0"/>
              <a:t>Bio-gas, Fuel Cells using Renewable Natural Gas</a:t>
            </a:r>
            <a:r>
              <a:rPr lang="en-US" sz="2200" dirty="0" smtClean="0"/>
              <a:t>)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200" dirty="0" smtClean="0"/>
              <a:t>Eliminate CEQA Delays So Projects Can Be Efficiently Built</a:t>
            </a:r>
          </a:p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sz="2200" dirty="0" smtClean="0"/>
              <a:t>Incentivize Installation of Roof Top Solar, Solar Water Heating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Agenda:  Energy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304800" y="1371600"/>
            <a:ext cx="1700497" cy="2715578"/>
            <a:chOff x="304800" y="1295400"/>
            <a:chExt cx="1700497" cy="271557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1524000"/>
              <a:ext cx="1700497" cy="2486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/>
            <p:nvPr/>
          </p:nvSpPr>
          <p:spPr>
            <a:xfrm>
              <a:off x="304800" y="1295400"/>
              <a:ext cx="1676400" cy="369332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 smtClean="0"/>
                <a:t>So Cal Gas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209800" y="1295400"/>
            <a:ext cx="2885680" cy="2743200"/>
            <a:chOff x="2209800" y="1295400"/>
            <a:chExt cx="2885680" cy="27432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09800" y="1600200"/>
              <a:ext cx="2885680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2362200" y="1295400"/>
              <a:ext cx="2286000" cy="369332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 smtClean="0"/>
                <a:t>So Cal Edison</a:t>
              </a:r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181600" y="1371600"/>
            <a:ext cx="3657600" cy="2663190"/>
            <a:chOff x="5105400" y="1219200"/>
            <a:chExt cx="3657600" cy="2663190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105400" y="1447800"/>
              <a:ext cx="3657600" cy="2434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6019800" y="1219200"/>
              <a:ext cx="1676400" cy="369332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 smtClean="0"/>
                <a:t>Solar Roof</a:t>
              </a:r>
              <a:endParaRPr lang="en-US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086600" y="4114800"/>
            <a:ext cx="1905000" cy="2502932"/>
            <a:chOff x="7086600" y="4114800"/>
            <a:chExt cx="1905000" cy="2502932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 b="4247"/>
            <a:stretch>
              <a:fillRect/>
            </a:stretch>
          </p:blipFill>
          <p:spPr bwMode="auto">
            <a:xfrm>
              <a:off x="7086600" y="4114800"/>
              <a:ext cx="1847850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7086600" y="6248400"/>
              <a:ext cx="1905000" cy="369332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 smtClean="0"/>
                <a:t>Geo-Thermal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495800" y="4114801"/>
            <a:ext cx="2362200" cy="2502931"/>
            <a:chOff x="4495800" y="4114801"/>
            <a:chExt cx="2362200" cy="250293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 l="12000" r="14000"/>
            <a:stretch>
              <a:fillRect/>
            </a:stretch>
          </p:blipFill>
          <p:spPr bwMode="auto">
            <a:xfrm>
              <a:off x="4495800" y="4114801"/>
              <a:ext cx="2362200" cy="2362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4849504" y="6248400"/>
              <a:ext cx="1676400" cy="369332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 smtClean="0"/>
                <a:t>Wind</a:t>
              </a:r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8600" y="4114800"/>
            <a:ext cx="3932047" cy="2492700"/>
            <a:chOff x="228600" y="4114800"/>
            <a:chExt cx="3932047" cy="249270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28600" y="4114800"/>
              <a:ext cx="3932047" cy="235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751768" y="6238168"/>
              <a:ext cx="2819400" cy="369332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dirty="0" smtClean="0"/>
                <a:t>CNG LNG Trucks</a:t>
              </a:r>
              <a:endParaRPr 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81400" y="3352800"/>
            <a:ext cx="2600325" cy="2362200"/>
            <a:chOff x="3581400" y="3352800"/>
            <a:chExt cx="2600325" cy="2362200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81400" y="3352800"/>
              <a:ext cx="2600325" cy="194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" name="TextBox 26"/>
            <p:cNvSpPr txBox="1"/>
            <p:nvPr/>
          </p:nvSpPr>
          <p:spPr>
            <a:xfrm>
              <a:off x="3581400" y="5257800"/>
              <a:ext cx="2590800" cy="457200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Bio-Gas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Agenda:  High-End Strategy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881416"/>
            <a:ext cx="3540967" cy="159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0" y="881416"/>
            <a:ext cx="5766220" cy="3448336"/>
            <a:chOff x="0" y="971264"/>
            <a:chExt cx="5766220" cy="3448336"/>
          </a:xfrm>
        </p:grpSpPr>
        <p:pic>
          <p:nvPicPr>
            <p:cNvPr id="2060" name="Picture 12"/>
            <p:cNvPicPr>
              <a:picLocks noChangeAspect="1" noChangeArrowheads="1"/>
            </p:cNvPicPr>
            <p:nvPr/>
          </p:nvPicPr>
          <p:blipFill>
            <a:blip r:embed="rId4" cstate="print"/>
            <a:srcRect r="3208"/>
            <a:stretch>
              <a:fillRect/>
            </a:stretch>
          </p:blipFill>
          <p:spPr bwMode="auto">
            <a:xfrm>
              <a:off x="0" y="971264"/>
              <a:ext cx="5766220" cy="3448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TextBox 15"/>
            <p:cNvSpPr txBox="1"/>
            <p:nvPr/>
          </p:nvSpPr>
          <p:spPr>
            <a:xfrm>
              <a:off x="981496" y="3943064"/>
              <a:ext cx="2743200" cy="4616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JCM Engineering</a:t>
              </a:r>
              <a:endParaRPr lang="en-US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124200" y="4318376"/>
            <a:ext cx="2762250" cy="2581275"/>
            <a:chOff x="3124200" y="4427560"/>
            <a:chExt cx="2762250" cy="2581275"/>
          </a:xfrm>
        </p:grpSpPr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4200" y="4427560"/>
              <a:ext cx="2762250" cy="258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124200" y="6504335"/>
              <a:ext cx="2743200" cy="4616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Abbot Labs</a:t>
              </a:r>
              <a:endParaRPr lang="en-US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871714" y="4386616"/>
            <a:ext cx="3272286" cy="2477588"/>
            <a:chOff x="5871714" y="4495800"/>
            <a:chExt cx="3272286" cy="2477588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871714" y="4495800"/>
              <a:ext cx="3272286" cy="2477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17"/>
            <p:cNvSpPr txBox="1"/>
            <p:nvPr/>
          </p:nvSpPr>
          <p:spPr>
            <a:xfrm>
              <a:off x="6172200" y="6505519"/>
              <a:ext cx="2743200" cy="4616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Loma Linda</a:t>
              </a:r>
              <a:endParaRPr lang="en-US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777552" y="2481616"/>
            <a:ext cx="3352800" cy="1905000"/>
            <a:chOff x="5638800" y="2590800"/>
            <a:chExt cx="3505200" cy="1905000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638800" y="2590800"/>
              <a:ext cx="3505200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6172200" y="3962400"/>
              <a:ext cx="2743200" cy="4616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UCR</a:t>
              </a:r>
              <a:endParaRPr lang="en-US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-1" y="4277432"/>
            <a:ext cx="3202943" cy="2581276"/>
            <a:chOff x="-1" y="4386616"/>
            <a:chExt cx="3202943" cy="2581276"/>
          </a:xfrm>
        </p:grpSpPr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-1" y="4386616"/>
              <a:ext cx="3202943" cy="2581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228600" y="6491871"/>
              <a:ext cx="2743200" cy="4616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Cal State SB</a:t>
              </a:r>
              <a:endParaRPr 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763368" y="2206384"/>
            <a:ext cx="2514600" cy="2290465"/>
            <a:chOff x="3886200" y="2438400"/>
            <a:chExt cx="2514600" cy="2290465"/>
          </a:xfrm>
        </p:grpSpPr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9" cstate="print"/>
            <a:srcRect l="667" t="-8000" r="11333"/>
            <a:stretch>
              <a:fillRect/>
            </a:stretch>
          </p:blipFill>
          <p:spPr bwMode="auto">
            <a:xfrm>
              <a:off x="3886200" y="2438400"/>
              <a:ext cx="2514600" cy="2057400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</p:spPr>
        </p:pic>
        <p:sp>
          <p:nvSpPr>
            <p:cNvPr id="27" name="TextBox 26"/>
            <p:cNvSpPr txBox="1"/>
            <p:nvPr/>
          </p:nvSpPr>
          <p:spPr>
            <a:xfrm>
              <a:off x="3905536" y="4267200"/>
              <a:ext cx="2438400" cy="461665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Filming</a:t>
              </a:r>
              <a:endParaRPr lang="en-US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0" y="838200"/>
            <a:ext cx="9144000" cy="5601533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Get Serious About Executing An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 Strategy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Continued To Support Funding of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UCR Medical School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Regents </a:t>
            </a:r>
            <a:r>
              <a:rPr lang="en-US" dirty="0" smtClean="0"/>
              <a:t>To Set </a:t>
            </a:r>
            <a:r>
              <a:rPr lang="en-US" dirty="0" smtClean="0"/>
              <a:t>UC Policy to Rapidly &amp; Cost Effectively Transfer Technology To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Calif. Based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Firms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Organize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 Strategy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Among Cities With Labor Or Office Complexes Able To Compete For High-End Firms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Continue/Expand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Film Production</a:t>
            </a:r>
            <a:r>
              <a:rPr lang="en-US" b="0" dirty="0" smtClean="0"/>
              <a:t> </a:t>
            </a:r>
            <a:r>
              <a:rPr lang="en-US" dirty="0" smtClean="0"/>
              <a:t>Incentives (AB 55/1069)</a:t>
            </a:r>
            <a:endParaRPr lang="en-US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>
                <a:solidFill>
                  <a:schemeClr val="bg2"/>
                </a:solidFill>
              </a:rPr>
              <a:t>Support Creation of A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Southern California Public Policy Institute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Work with Existing High Tech Firms To Find Ways To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Expand Firms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In Their Sectors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Execute High-End Strategy In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Cities With Qualified Labor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0" y="1885950"/>
            <a:ext cx="92075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21"/>
          <p:cNvSpPr>
            <a:spLocks noChangeArrowheads="1"/>
          </p:cNvSpPr>
          <p:nvPr/>
        </p:nvSpPr>
        <p:spPr bwMode="auto">
          <a:xfrm>
            <a:off x="3411538" y="6281738"/>
            <a:ext cx="2520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5" name="Rectangle 30"/>
          <p:cNvSpPr>
            <a:spLocks noChangeArrowheads="1"/>
          </p:cNvSpPr>
          <p:nvPr/>
        </p:nvSpPr>
        <p:spPr bwMode="auto">
          <a:xfrm>
            <a:off x="8382000" y="5181600"/>
            <a:ext cx="568325" cy="228600"/>
          </a:xfrm>
          <a:prstGeom prst="rect">
            <a:avLst/>
          </a:prstGeom>
          <a:solidFill>
            <a:schemeClr val="accent1"/>
          </a:solidFill>
          <a:ln w="0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1600" dirty="0" smtClean="0"/>
              <a:t>69.7</a:t>
            </a:r>
            <a:endParaRPr lang="en-US" sz="1600" dirty="0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1502962" y="2606341"/>
            <a:ext cx="800100" cy="276225"/>
            <a:chOff x="1113" y="1585"/>
            <a:chExt cx="504" cy="174"/>
          </a:xfrm>
          <a:solidFill>
            <a:schemeClr val="accent1"/>
          </a:solidFill>
        </p:grpSpPr>
        <p:sp>
          <p:nvSpPr>
            <p:cNvPr id="8203" name="Rectangle 32"/>
            <p:cNvSpPr>
              <a:spLocks noChangeArrowheads="1"/>
            </p:cNvSpPr>
            <p:nvPr/>
          </p:nvSpPr>
          <p:spPr bwMode="auto">
            <a:xfrm>
              <a:off x="1113" y="1585"/>
              <a:ext cx="504" cy="174"/>
            </a:xfrm>
            <a:prstGeom prst="rect">
              <a:avLst/>
            </a:prstGeom>
            <a:grp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4" name="Rectangle 33"/>
            <p:cNvSpPr>
              <a:spLocks noChangeArrowheads="1"/>
            </p:cNvSpPr>
            <p:nvPr/>
          </p:nvSpPr>
          <p:spPr bwMode="auto">
            <a:xfrm>
              <a:off x="1171" y="1604"/>
              <a:ext cx="316" cy="1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112.2</a:t>
              </a:r>
              <a:endParaRPr lang="en-US" b="1" dirty="0"/>
            </a:p>
          </p:txBody>
        </p:sp>
      </p:grpSp>
      <p:sp>
        <p:nvSpPr>
          <p:cNvPr id="819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en-US" sz="4000" b="1" dirty="0" smtClean="0">
                <a:latin typeface="Arial" pitchFamily="34" charset="0"/>
              </a:rPr>
              <a:t>International Trade</a:t>
            </a:r>
          </a:p>
        </p:txBody>
      </p:sp>
      <p:cxnSp>
        <p:nvCxnSpPr>
          <p:cNvPr id="74" name="Straight Connector 73"/>
          <p:cNvCxnSpPr/>
          <p:nvPr/>
        </p:nvCxnSpPr>
        <p:spPr>
          <a:xfrm flipV="1">
            <a:off x="228600" y="5071254"/>
            <a:ext cx="8839200" cy="3414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993" name="Picture 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352800"/>
            <a:ext cx="21955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2" name="Straight Connector 71"/>
          <p:cNvCxnSpPr/>
          <p:nvPr/>
        </p:nvCxnSpPr>
        <p:spPr>
          <a:xfrm>
            <a:off x="228600" y="2971800"/>
            <a:ext cx="8915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5992" name="Picture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352800"/>
            <a:ext cx="2097088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Straight Connector 21"/>
          <p:cNvCxnSpPr/>
          <p:nvPr/>
        </p:nvCxnSpPr>
        <p:spPr>
          <a:xfrm>
            <a:off x="228600" y="4343400"/>
            <a:ext cx="89154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37"/>
          <p:cNvGrpSpPr>
            <a:grpSpLocks/>
          </p:cNvGrpSpPr>
          <p:nvPr/>
        </p:nvGrpSpPr>
        <p:grpSpPr bwMode="auto">
          <a:xfrm>
            <a:off x="8153400" y="2819400"/>
            <a:ext cx="800100" cy="276225"/>
            <a:chOff x="1113" y="1585"/>
            <a:chExt cx="504" cy="174"/>
          </a:xfrm>
          <a:solidFill>
            <a:schemeClr val="tx2"/>
          </a:solidFill>
        </p:grpSpPr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113" y="1585"/>
              <a:ext cx="504" cy="174"/>
            </a:xfrm>
            <a:prstGeom prst="rect">
              <a:avLst/>
            </a:prstGeom>
            <a:grp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171" y="1604"/>
              <a:ext cx="410" cy="1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-37.8%</a:t>
              </a:r>
              <a:endParaRPr lang="en-US" b="1" dirty="0"/>
            </a:p>
          </p:txBody>
        </p:sp>
      </p:grpSp>
      <p:grpSp>
        <p:nvGrpSpPr>
          <p:cNvPr id="28" name="Group 37"/>
          <p:cNvGrpSpPr>
            <a:grpSpLocks/>
          </p:cNvGrpSpPr>
          <p:nvPr/>
        </p:nvGrpSpPr>
        <p:grpSpPr bwMode="auto">
          <a:xfrm>
            <a:off x="8153400" y="4191000"/>
            <a:ext cx="800100" cy="276225"/>
            <a:chOff x="1113" y="1585"/>
            <a:chExt cx="504" cy="174"/>
          </a:xfrm>
          <a:solidFill>
            <a:schemeClr val="tx2"/>
          </a:solidFill>
        </p:grpSpPr>
        <p:sp>
          <p:nvSpPr>
            <p:cNvPr id="29" name="Rectangle 32"/>
            <p:cNvSpPr>
              <a:spLocks noChangeArrowheads="1"/>
            </p:cNvSpPr>
            <p:nvPr/>
          </p:nvSpPr>
          <p:spPr bwMode="auto">
            <a:xfrm>
              <a:off x="1113" y="1585"/>
              <a:ext cx="504" cy="174"/>
            </a:xfrm>
            <a:prstGeom prst="rect">
              <a:avLst/>
            </a:prstGeom>
            <a:grp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Rectangle 33"/>
            <p:cNvSpPr>
              <a:spLocks noChangeArrowheads="1"/>
            </p:cNvSpPr>
            <p:nvPr/>
          </p:nvSpPr>
          <p:spPr bwMode="auto">
            <a:xfrm>
              <a:off x="1171" y="1604"/>
              <a:ext cx="410" cy="1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-17.0%</a:t>
              </a:r>
              <a:endParaRPr lang="en-US" b="1" dirty="0"/>
            </a:p>
          </p:txBody>
        </p:sp>
      </p:grpSp>
      <p:grpSp>
        <p:nvGrpSpPr>
          <p:cNvPr id="31" name="Group 37"/>
          <p:cNvGrpSpPr>
            <a:grpSpLocks/>
          </p:cNvGrpSpPr>
          <p:nvPr/>
        </p:nvGrpSpPr>
        <p:grpSpPr bwMode="auto">
          <a:xfrm>
            <a:off x="6781800" y="3962400"/>
            <a:ext cx="800100" cy="276225"/>
            <a:chOff x="1113" y="1585"/>
            <a:chExt cx="504" cy="174"/>
          </a:xfrm>
          <a:solidFill>
            <a:schemeClr val="accent1"/>
          </a:solidFill>
        </p:grpSpPr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113" y="1585"/>
              <a:ext cx="504" cy="174"/>
            </a:xfrm>
            <a:prstGeom prst="rect">
              <a:avLst/>
            </a:prstGeom>
            <a:grp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171" y="1604"/>
              <a:ext cx="251" cy="15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 smtClean="0">
                  <a:solidFill>
                    <a:srgbClr val="000000"/>
                  </a:solidFill>
                  <a:latin typeface="Arial" pitchFamily="34" charset="0"/>
                </a:rPr>
                <a:t>84.0</a:t>
              </a:r>
              <a:endParaRPr lang="en-US" b="1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0" y="1066800"/>
            <a:ext cx="91440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Arial" pitchFamily="34" charset="0"/>
              </a:rPr>
              <a:t>Dollar Down: U.S. Goods Cheaper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5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5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 smtClean="0"/>
              <a:t>U.S.: Slow Growth</a:t>
            </a:r>
            <a:endParaRPr lang="en-US" dirty="0"/>
          </a:p>
        </p:txBody>
      </p:sp>
      <p:sp>
        <p:nvSpPr>
          <p:cNvPr id="4099" name="AutoShape 3"/>
          <p:cNvSpPr>
            <a:spLocks noChangeAspect="1" noChangeArrowheads="1" noTextEdit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8575" y="1631950"/>
            <a:ext cx="9074150" cy="5175250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153988" y="2547938"/>
            <a:ext cx="8793163" cy="3167063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3" name="Line 7"/>
          <p:cNvSpPr>
            <a:spLocks noChangeShapeType="1"/>
          </p:cNvSpPr>
          <p:nvPr/>
        </p:nvSpPr>
        <p:spPr bwMode="auto">
          <a:xfrm>
            <a:off x="153988" y="4043363"/>
            <a:ext cx="8793163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53988" y="2547938"/>
            <a:ext cx="8793163" cy="3151188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239713" y="3641725"/>
            <a:ext cx="238125" cy="4016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633413" y="4043363"/>
            <a:ext cx="238125" cy="3048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1027113" y="3946525"/>
            <a:ext cx="239713" cy="968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1435100" y="3463925"/>
            <a:ext cx="239713" cy="5794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828800" y="3095625"/>
            <a:ext cx="239713" cy="9477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2222500" y="3224213"/>
            <a:ext cx="239713" cy="8191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630488" y="3384550"/>
            <a:ext cx="239713" cy="6588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3024188" y="3206750"/>
            <a:ext cx="239713" cy="8366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3432175" y="3175000"/>
            <a:ext cx="239713" cy="8683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3825875" y="3206750"/>
            <a:ext cx="239713" cy="8366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5" name="Rectangle 19"/>
          <p:cNvSpPr>
            <a:spLocks noChangeArrowheads="1"/>
          </p:cNvSpPr>
          <p:nvPr/>
        </p:nvSpPr>
        <p:spPr bwMode="auto">
          <a:xfrm>
            <a:off x="4221163" y="3271838"/>
            <a:ext cx="238125" cy="7715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4629150" y="4043363"/>
            <a:ext cx="238125" cy="15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5022850" y="4043363"/>
            <a:ext cx="238125" cy="4175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5416550" y="4043363"/>
            <a:ext cx="239713" cy="968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5824538" y="3657600"/>
            <a:ext cx="239713" cy="3857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6218238" y="3416300"/>
            <a:ext cx="239713" cy="6270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6626225" y="3384550"/>
            <a:ext cx="239713" cy="6588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2" name="Rectangle 26"/>
          <p:cNvSpPr>
            <a:spLocks noChangeArrowheads="1"/>
          </p:cNvSpPr>
          <p:nvPr/>
        </p:nvSpPr>
        <p:spPr bwMode="auto">
          <a:xfrm>
            <a:off x="7019925" y="3625850"/>
            <a:ext cx="239713" cy="4175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 rot="5400000">
            <a:off x="153988" y="3290888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1,473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 rot="5400000">
            <a:off x="508000" y="4538663"/>
            <a:ext cx="4921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(1,112)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29" name="Rectangle 33"/>
          <p:cNvSpPr>
            <a:spLocks noChangeArrowheads="1"/>
          </p:cNvSpPr>
          <p:nvPr/>
        </p:nvSpPr>
        <p:spPr bwMode="auto">
          <a:xfrm rot="5400000">
            <a:off x="1000125" y="3716338"/>
            <a:ext cx="2952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351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0" name="Rectangle 34"/>
          <p:cNvSpPr>
            <a:spLocks noChangeArrowheads="1"/>
          </p:cNvSpPr>
          <p:nvPr/>
        </p:nvSpPr>
        <p:spPr bwMode="auto">
          <a:xfrm rot="5400000">
            <a:off x="1350963" y="3114675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2,118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1" name="Rectangle 35"/>
          <p:cNvSpPr>
            <a:spLocks noChangeArrowheads="1"/>
          </p:cNvSpPr>
          <p:nvPr/>
        </p:nvSpPr>
        <p:spPr bwMode="auto">
          <a:xfrm rot="5400000">
            <a:off x="1744663" y="2744788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3,447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2" name="Rectangle 36"/>
          <p:cNvSpPr>
            <a:spLocks noChangeArrowheads="1"/>
          </p:cNvSpPr>
          <p:nvPr/>
        </p:nvSpPr>
        <p:spPr bwMode="auto">
          <a:xfrm rot="5400000">
            <a:off x="2138363" y="2873375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3,007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3" name="Rectangle 37"/>
          <p:cNvSpPr>
            <a:spLocks noChangeArrowheads="1"/>
          </p:cNvSpPr>
          <p:nvPr/>
        </p:nvSpPr>
        <p:spPr bwMode="auto">
          <a:xfrm rot="5400000">
            <a:off x="2546350" y="3033713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2,410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4" name="Rectangle 38"/>
          <p:cNvSpPr>
            <a:spLocks noChangeArrowheads="1"/>
          </p:cNvSpPr>
          <p:nvPr/>
        </p:nvSpPr>
        <p:spPr bwMode="auto">
          <a:xfrm rot="5400000">
            <a:off x="2940050" y="2857500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3,068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5" name="Rectangle 39"/>
          <p:cNvSpPr>
            <a:spLocks noChangeArrowheads="1"/>
          </p:cNvSpPr>
          <p:nvPr/>
        </p:nvSpPr>
        <p:spPr bwMode="auto">
          <a:xfrm rot="5400000">
            <a:off x="3348038" y="2809875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3,154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6" name="Rectangle 40"/>
          <p:cNvSpPr>
            <a:spLocks noChangeArrowheads="1"/>
          </p:cNvSpPr>
          <p:nvPr/>
        </p:nvSpPr>
        <p:spPr bwMode="auto">
          <a:xfrm rot="5400000">
            <a:off x="3741738" y="2857500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3,063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7" name="Rectangle 41"/>
          <p:cNvSpPr>
            <a:spLocks noChangeArrowheads="1"/>
          </p:cNvSpPr>
          <p:nvPr/>
        </p:nvSpPr>
        <p:spPr bwMode="auto">
          <a:xfrm rot="5400000">
            <a:off x="4135438" y="2921000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2,792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8" name="Rectangle 42"/>
          <p:cNvSpPr>
            <a:spLocks noChangeArrowheads="1"/>
          </p:cNvSpPr>
          <p:nvPr/>
        </p:nvSpPr>
        <p:spPr bwMode="auto">
          <a:xfrm rot="5400000">
            <a:off x="4641850" y="3884613"/>
            <a:ext cx="211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41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 rot="5400000">
            <a:off x="4897438" y="4651375"/>
            <a:ext cx="4921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(1,485)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40" name="Rectangle 44"/>
          <p:cNvSpPr>
            <a:spLocks noChangeArrowheads="1"/>
          </p:cNvSpPr>
          <p:nvPr/>
        </p:nvSpPr>
        <p:spPr bwMode="auto">
          <a:xfrm rot="5400000">
            <a:off x="5346700" y="4257675"/>
            <a:ext cx="379413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(342)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41" name="Rectangle 45"/>
          <p:cNvSpPr>
            <a:spLocks noChangeArrowheads="1"/>
          </p:cNvSpPr>
          <p:nvPr/>
        </p:nvSpPr>
        <p:spPr bwMode="auto">
          <a:xfrm rot="5400000">
            <a:off x="5740400" y="3306763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1,436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42" name="Rectangle 46"/>
          <p:cNvSpPr>
            <a:spLocks noChangeArrowheads="1"/>
          </p:cNvSpPr>
          <p:nvPr/>
        </p:nvSpPr>
        <p:spPr bwMode="auto">
          <a:xfrm rot="5400000">
            <a:off x="6134100" y="3067050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2,268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43" name="Rectangle 47"/>
          <p:cNvSpPr>
            <a:spLocks noChangeArrowheads="1"/>
          </p:cNvSpPr>
          <p:nvPr/>
        </p:nvSpPr>
        <p:spPr bwMode="auto">
          <a:xfrm rot="5400000">
            <a:off x="6542088" y="3033713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2,383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44" name="Rectangle 48"/>
          <p:cNvSpPr>
            <a:spLocks noChangeArrowheads="1"/>
          </p:cNvSpPr>
          <p:nvPr/>
        </p:nvSpPr>
        <p:spPr bwMode="auto">
          <a:xfrm rot="5400000">
            <a:off x="6935788" y="3275013"/>
            <a:ext cx="4079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1,512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7413625" y="4043363"/>
            <a:ext cx="1041401" cy="1655763"/>
            <a:chOff x="7413625" y="4043363"/>
            <a:chExt cx="1041401" cy="1655763"/>
          </a:xfrm>
        </p:grpSpPr>
        <p:sp>
          <p:nvSpPr>
            <p:cNvPr id="4123" name="Rectangle 27"/>
            <p:cNvSpPr>
              <a:spLocks noChangeArrowheads="1"/>
            </p:cNvSpPr>
            <p:nvPr/>
          </p:nvSpPr>
          <p:spPr bwMode="auto">
            <a:xfrm>
              <a:off x="7413625" y="4043363"/>
              <a:ext cx="239713" cy="225425"/>
            </a:xfrm>
            <a:prstGeom prst="rect">
              <a:avLst/>
            </a:prstGeom>
            <a:solidFill>
              <a:srgbClr val="FFE1B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4" name="Rectangle 28"/>
            <p:cNvSpPr>
              <a:spLocks noChangeArrowheads="1"/>
            </p:cNvSpPr>
            <p:nvPr/>
          </p:nvSpPr>
          <p:spPr bwMode="auto">
            <a:xfrm>
              <a:off x="7821613" y="4043363"/>
              <a:ext cx="239713" cy="1655763"/>
            </a:xfrm>
            <a:prstGeom prst="rect">
              <a:avLst/>
            </a:prstGeom>
            <a:solidFill>
              <a:srgbClr val="FFE1B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25" name="Rectangle 29"/>
            <p:cNvSpPr>
              <a:spLocks noChangeArrowheads="1"/>
            </p:cNvSpPr>
            <p:nvPr/>
          </p:nvSpPr>
          <p:spPr bwMode="auto">
            <a:xfrm>
              <a:off x="8215313" y="4043363"/>
              <a:ext cx="239713" cy="273050"/>
            </a:xfrm>
            <a:prstGeom prst="rect">
              <a:avLst/>
            </a:prstGeom>
            <a:solidFill>
              <a:srgbClr val="FFE1B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45" name="Rectangle 49"/>
            <p:cNvSpPr>
              <a:spLocks noChangeArrowheads="1"/>
            </p:cNvSpPr>
            <p:nvPr/>
          </p:nvSpPr>
          <p:spPr bwMode="auto">
            <a:xfrm rot="5400000">
              <a:off x="7343775" y="4386263"/>
              <a:ext cx="379413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(808)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46" name="Rectangle 50"/>
            <p:cNvSpPr>
              <a:spLocks noChangeArrowheads="1"/>
            </p:cNvSpPr>
            <p:nvPr/>
          </p:nvSpPr>
          <p:spPr bwMode="auto">
            <a:xfrm rot="5400000">
              <a:off x="7696200" y="5310188"/>
              <a:ext cx="49212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(5,983)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4147" name="Rectangle 51"/>
            <p:cNvSpPr>
              <a:spLocks noChangeArrowheads="1"/>
            </p:cNvSpPr>
            <p:nvPr/>
          </p:nvSpPr>
          <p:spPr bwMode="auto">
            <a:xfrm rot="5400000">
              <a:off x="8145463" y="4433888"/>
              <a:ext cx="379413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(989)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623300" y="2740929"/>
            <a:ext cx="239713" cy="1302434"/>
            <a:chOff x="8623300" y="2740929"/>
            <a:chExt cx="239713" cy="1302434"/>
          </a:xfrm>
        </p:grpSpPr>
        <p:sp>
          <p:nvSpPr>
            <p:cNvPr id="4126" name="Rectangle 30"/>
            <p:cNvSpPr>
              <a:spLocks noChangeArrowheads="1"/>
            </p:cNvSpPr>
            <p:nvPr/>
          </p:nvSpPr>
          <p:spPr bwMode="auto">
            <a:xfrm>
              <a:off x="8623300" y="3529013"/>
              <a:ext cx="239713" cy="514350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4148" name="Rectangle 52"/>
            <p:cNvSpPr>
              <a:spLocks noChangeArrowheads="1"/>
            </p:cNvSpPr>
            <p:nvPr/>
          </p:nvSpPr>
          <p:spPr bwMode="auto">
            <a:xfrm rot="5400000">
              <a:off x="8281194" y="3088973"/>
              <a:ext cx="896144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</a:rPr>
                <a:t>1,900,000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4149" name="Rectangle 53"/>
          <p:cNvSpPr>
            <a:spLocks noChangeArrowheads="1"/>
          </p:cNvSpPr>
          <p:nvPr/>
        </p:nvSpPr>
        <p:spPr bwMode="auto">
          <a:xfrm rot="18900000">
            <a:off x="15081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0" name="Rectangle 54"/>
          <p:cNvSpPr>
            <a:spLocks noChangeArrowheads="1"/>
          </p:cNvSpPr>
          <p:nvPr/>
        </p:nvSpPr>
        <p:spPr bwMode="auto">
          <a:xfrm rot="18900000">
            <a:off x="54451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1" name="Rectangle 55"/>
          <p:cNvSpPr>
            <a:spLocks noChangeArrowheads="1"/>
          </p:cNvSpPr>
          <p:nvPr/>
        </p:nvSpPr>
        <p:spPr bwMode="auto">
          <a:xfrm rot="18900000">
            <a:off x="93821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2" name="Rectangle 56"/>
          <p:cNvSpPr>
            <a:spLocks noChangeArrowheads="1"/>
          </p:cNvSpPr>
          <p:nvPr/>
        </p:nvSpPr>
        <p:spPr bwMode="auto">
          <a:xfrm rot="18900000">
            <a:off x="1346200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3" name="Rectangle 57"/>
          <p:cNvSpPr>
            <a:spLocks noChangeArrowheads="1"/>
          </p:cNvSpPr>
          <p:nvPr/>
        </p:nvSpPr>
        <p:spPr bwMode="auto">
          <a:xfrm rot="18900000">
            <a:off x="1739900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4" name="Rectangle 58"/>
          <p:cNvSpPr>
            <a:spLocks noChangeArrowheads="1"/>
          </p:cNvSpPr>
          <p:nvPr/>
        </p:nvSpPr>
        <p:spPr bwMode="auto">
          <a:xfrm rot="18900000">
            <a:off x="2147888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5" name="Rectangle 59"/>
          <p:cNvSpPr>
            <a:spLocks noChangeArrowheads="1"/>
          </p:cNvSpPr>
          <p:nvPr/>
        </p:nvSpPr>
        <p:spPr bwMode="auto">
          <a:xfrm rot="18900000">
            <a:off x="2541588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6" name="Rectangle 60"/>
          <p:cNvSpPr>
            <a:spLocks noChangeArrowheads="1"/>
          </p:cNvSpPr>
          <p:nvPr/>
        </p:nvSpPr>
        <p:spPr bwMode="auto">
          <a:xfrm rot="18900000">
            <a:off x="2935288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7" name="Rectangle 61"/>
          <p:cNvSpPr>
            <a:spLocks noChangeArrowheads="1"/>
          </p:cNvSpPr>
          <p:nvPr/>
        </p:nvSpPr>
        <p:spPr bwMode="auto">
          <a:xfrm rot="18900000">
            <a:off x="3343275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8" name="Rectangle 62"/>
          <p:cNvSpPr>
            <a:spLocks noChangeArrowheads="1"/>
          </p:cNvSpPr>
          <p:nvPr/>
        </p:nvSpPr>
        <p:spPr bwMode="auto">
          <a:xfrm rot="18900000">
            <a:off x="373856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59" name="Rectangle 63"/>
          <p:cNvSpPr>
            <a:spLocks noChangeArrowheads="1"/>
          </p:cNvSpPr>
          <p:nvPr/>
        </p:nvSpPr>
        <p:spPr bwMode="auto">
          <a:xfrm rot="18900000">
            <a:off x="4146550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0" name="Rectangle 64"/>
          <p:cNvSpPr>
            <a:spLocks noChangeArrowheads="1"/>
          </p:cNvSpPr>
          <p:nvPr/>
        </p:nvSpPr>
        <p:spPr bwMode="auto">
          <a:xfrm rot="18900000">
            <a:off x="4540250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1" name="Rectangle 65"/>
          <p:cNvSpPr>
            <a:spLocks noChangeArrowheads="1"/>
          </p:cNvSpPr>
          <p:nvPr/>
        </p:nvSpPr>
        <p:spPr bwMode="auto">
          <a:xfrm rot="18900000">
            <a:off x="4933950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2" name="Rectangle 66"/>
          <p:cNvSpPr>
            <a:spLocks noChangeArrowheads="1"/>
          </p:cNvSpPr>
          <p:nvPr/>
        </p:nvSpPr>
        <p:spPr bwMode="auto">
          <a:xfrm rot="18900000">
            <a:off x="5341938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3" name="Rectangle 67"/>
          <p:cNvSpPr>
            <a:spLocks noChangeArrowheads="1"/>
          </p:cNvSpPr>
          <p:nvPr/>
        </p:nvSpPr>
        <p:spPr bwMode="auto">
          <a:xfrm rot="18900000">
            <a:off x="5735638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4" name="Rectangle 68"/>
          <p:cNvSpPr>
            <a:spLocks noChangeArrowheads="1"/>
          </p:cNvSpPr>
          <p:nvPr/>
        </p:nvSpPr>
        <p:spPr bwMode="auto">
          <a:xfrm rot="18900000">
            <a:off x="6143625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5" name="Rectangle 69"/>
          <p:cNvSpPr>
            <a:spLocks noChangeArrowheads="1"/>
          </p:cNvSpPr>
          <p:nvPr/>
        </p:nvSpPr>
        <p:spPr bwMode="auto">
          <a:xfrm rot="18900000">
            <a:off x="6537325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6" name="Rectangle 70"/>
          <p:cNvSpPr>
            <a:spLocks noChangeArrowheads="1"/>
          </p:cNvSpPr>
          <p:nvPr/>
        </p:nvSpPr>
        <p:spPr bwMode="auto">
          <a:xfrm rot="18900000">
            <a:off x="694531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7" name="Rectangle 71"/>
          <p:cNvSpPr>
            <a:spLocks noChangeArrowheads="1"/>
          </p:cNvSpPr>
          <p:nvPr/>
        </p:nvSpPr>
        <p:spPr bwMode="auto">
          <a:xfrm rot="18900000">
            <a:off x="733901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8" name="Rectangle 72"/>
          <p:cNvSpPr>
            <a:spLocks noChangeArrowheads="1"/>
          </p:cNvSpPr>
          <p:nvPr/>
        </p:nvSpPr>
        <p:spPr bwMode="auto">
          <a:xfrm rot="18900000">
            <a:off x="7732713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69" name="Rectangle 73"/>
          <p:cNvSpPr>
            <a:spLocks noChangeArrowheads="1"/>
          </p:cNvSpPr>
          <p:nvPr/>
        </p:nvSpPr>
        <p:spPr bwMode="auto">
          <a:xfrm rot="18900000">
            <a:off x="8140700" y="5918200"/>
            <a:ext cx="3381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70" name="Rectangle 74"/>
          <p:cNvSpPr>
            <a:spLocks noChangeArrowheads="1"/>
          </p:cNvSpPr>
          <p:nvPr/>
        </p:nvSpPr>
        <p:spPr bwMode="auto">
          <a:xfrm rot="18900000">
            <a:off x="8485188" y="5945188"/>
            <a:ext cx="3937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2011e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71" name="Line 75"/>
          <p:cNvSpPr>
            <a:spLocks noChangeShapeType="1"/>
          </p:cNvSpPr>
          <p:nvPr/>
        </p:nvSpPr>
        <p:spPr bwMode="auto">
          <a:xfrm flipV="1">
            <a:off x="153988" y="2547938"/>
            <a:ext cx="1588" cy="31511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72" name="Rectangle 76"/>
          <p:cNvSpPr>
            <a:spLocks noChangeArrowheads="1"/>
          </p:cNvSpPr>
          <p:nvPr/>
        </p:nvSpPr>
        <p:spPr bwMode="auto">
          <a:xfrm>
            <a:off x="2954338" y="6357938"/>
            <a:ext cx="2954338" cy="304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73" name="Rectangle 77"/>
          <p:cNvSpPr>
            <a:spLocks noChangeArrowheads="1"/>
          </p:cNvSpPr>
          <p:nvPr/>
        </p:nvSpPr>
        <p:spPr bwMode="auto">
          <a:xfrm>
            <a:off x="3306763" y="6421438"/>
            <a:ext cx="22939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Source.  U.S. Bureau of Labor Statistics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74" name="Rectangle 78"/>
          <p:cNvSpPr>
            <a:spLocks noChangeArrowheads="1"/>
          </p:cNvSpPr>
          <p:nvPr/>
        </p:nvSpPr>
        <p:spPr bwMode="auto">
          <a:xfrm>
            <a:off x="3405188" y="1728788"/>
            <a:ext cx="2292350" cy="627063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75" name="Rectangle 79"/>
          <p:cNvSpPr>
            <a:spLocks noChangeArrowheads="1"/>
          </p:cNvSpPr>
          <p:nvPr/>
        </p:nvSpPr>
        <p:spPr bwMode="auto">
          <a:xfrm>
            <a:off x="3700463" y="1792288"/>
            <a:ext cx="16176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U.S. Job Creation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76" name="Rectangle 80"/>
          <p:cNvSpPr>
            <a:spLocks noChangeArrowheads="1"/>
          </p:cNvSpPr>
          <p:nvPr/>
        </p:nvSpPr>
        <p:spPr bwMode="auto">
          <a:xfrm>
            <a:off x="3530600" y="2049462"/>
            <a:ext cx="21082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MS Sans Serif" charset="0"/>
              </a:rPr>
              <a:t>1990-2011e (000)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77" name="Rectangle 81"/>
          <p:cNvSpPr>
            <a:spLocks noChangeArrowheads="1"/>
          </p:cNvSpPr>
          <p:nvPr/>
        </p:nvSpPr>
        <p:spPr bwMode="auto">
          <a:xfrm>
            <a:off x="28575" y="1631950"/>
            <a:ext cx="9074150" cy="5175250"/>
          </a:xfrm>
          <a:prstGeom prst="rect">
            <a:avLst/>
          </a:prstGeom>
          <a:noFill/>
          <a:ln w="2857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TextBox 84"/>
          <p:cNvSpPr txBox="1"/>
          <p:nvPr/>
        </p:nvSpPr>
        <p:spPr>
          <a:xfrm>
            <a:off x="5791200" y="4800600"/>
            <a:ext cx="1905000" cy="830997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-7,780,000</a:t>
            </a:r>
          </a:p>
          <a:p>
            <a:pPr algn="ctr"/>
            <a:r>
              <a:rPr lang="en-US" dirty="0" smtClean="0"/>
              <a:t>-5.7%</a:t>
            </a:r>
            <a:endParaRPr lang="en-US" dirty="0"/>
          </a:p>
        </p:txBody>
      </p:sp>
      <p:cxnSp>
        <p:nvCxnSpPr>
          <p:cNvPr id="86" name="Straight Arrow Connector 85"/>
          <p:cNvCxnSpPr/>
          <p:nvPr/>
        </p:nvCxnSpPr>
        <p:spPr bwMode="auto">
          <a:xfrm rot="16200000" flipH="1">
            <a:off x="6629400" y="1676400"/>
            <a:ext cx="2133600" cy="16764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7" name="TextBox 86"/>
          <p:cNvSpPr txBox="1"/>
          <p:nvPr/>
        </p:nvSpPr>
        <p:spPr>
          <a:xfrm>
            <a:off x="6301848" y="914400"/>
            <a:ext cx="1066800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+1.5%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990600" y="4800600"/>
            <a:ext cx="3962400" cy="830997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+24.0%  Recovery </a:t>
            </a:r>
            <a:br>
              <a:rPr lang="en-US" dirty="0" smtClean="0"/>
            </a:br>
            <a:r>
              <a:rPr lang="en-US" dirty="0" smtClean="0"/>
              <a:t>By Year’s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0" y="1752600"/>
            <a:ext cx="9144000" cy="4308872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txBody>
          <a:bodyPr wrap="square" lIns="45720" tIns="0" rIns="0" bIns="0" rtlCol="0">
            <a:spAutoFit/>
          </a:bodyPr>
          <a:lstStyle/>
          <a:p>
            <a:pPr marL="457200" indent="-457200">
              <a:spcAft>
                <a:spcPts val="1200"/>
              </a:spcAft>
              <a:buAutoNum type="arabicPeriod"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Regionalize</a:t>
            </a:r>
            <a:r>
              <a:rPr lang="en-US" dirty="0" smtClean="0"/>
              <a:t> Efforts By Cities &amp; Counties Involved In Export Strategies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/>
              <a:t>Identify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Traditional Firms Exporting</a:t>
            </a:r>
            <a:r>
              <a:rPr lang="en-US" dirty="0" smtClean="0"/>
              <a:t>, Learn From Them and Assist Them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/>
              <a:t>Identify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Immigrant Owned Export Businesses </a:t>
            </a:r>
            <a:r>
              <a:rPr lang="en-US" dirty="0" smtClean="0"/>
              <a:t>&amp; Associations - Bring Them Into IE Leadership Network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/>
              <a:t>Teach Local Firms How To Engage in Exporting</a:t>
            </a:r>
          </a:p>
          <a:p>
            <a:pPr marL="457200" indent="-457200">
              <a:spcAft>
                <a:spcPts val="1200"/>
              </a:spcAft>
              <a:buFontTx/>
              <a:buAutoNum type="arabicPeriod"/>
            </a:pPr>
            <a:r>
              <a:rPr lang="en-US" dirty="0" smtClean="0"/>
              <a:t>Transition Export Missions From Formalized Occasions To Working Meetings Matching Local Businesses &amp; Potential Foreign Clients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76400"/>
            <a:ext cx="9237236" cy="5181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Agenda:  Exports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8207992" y="3719008"/>
            <a:ext cx="838200" cy="76200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6781800" y="2743200"/>
            <a:ext cx="2133600" cy="830997"/>
          </a:xfrm>
          <a:prstGeom prst="rect">
            <a:avLst/>
          </a:prstGeom>
          <a:solidFill>
            <a:schemeClr val="tx2"/>
          </a:solidFill>
          <a:ln w="9525">
            <a:solidFill>
              <a:srgbClr val="04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2011 YTD</a:t>
            </a:r>
          </a:p>
          <a:p>
            <a:pPr algn="ctr">
              <a:defRPr/>
            </a:pPr>
            <a:r>
              <a:rPr lang="en-US" b="1" dirty="0" smtClean="0">
                <a:solidFill>
                  <a:srgbClr val="04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Narrow" pitchFamily="34" charset="0"/>
              </a:rPr>
              <a:t>8.0%</a:t>
            </a:r>
            <a:endParaRPr lang="en-US" b="1" dirty="0">
              <a:solidFill>
                <a:srgbClr val="04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 flipV="1">
            <a:off x="2209800" y="4191000"/>
            <a:ext cx="6172200" cy="9906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5" grpId="0" animBg="1"/>
      <p:bldP spid="5" grpId="1" animBg="1"/>
      <p:bldP spid="6" grpId="0" animBg="1"/>
      <p:bldP spid="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Priority #3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19200"/>
            <a:ext cx="9144000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Local Control!</a:t>
            </a:r>
            <a:endParaRPr lang="en-US" sz="9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657600"/>
            <a:ext cx="9144000" cy="187743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/>
              <a:t>Despite Repeated Voter Attempts To The Contrary … 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CA Government Continues To Control Local Government Finances &amp; Dictate Its Functions</a:t>
            </a:r>
          </a:p>
          <a:p>
            <a:pPr>
              <a:spcAft>
                <a:spcPts val="1200"/>
              </a:spcAft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Has To Stop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n-US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904839"/>
            <a:ext cx="2994829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dirty="0" smtClean="0"/>
              <a:t>Agenda:  Local Government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00200"/>
            <a:ext cx="9144000" cy="473975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200" dirty="0" smtClean="0"/>
              <a:t>Create A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Cooperative Economic Development Strategy</a:t>
            </a:r>
            <a:r>
              <a:rPr lang="en-US" sz="2200" dirty="0" smtClean="0"/>
              <a:t> Using County &amp; City Economic Developers As A Regional Team</a:t>
            </a:r>
          </a:p>
          <a:p>
            <a:pPr marL="804863" lvl="1" indent="-457200">
              <a:spcAft>
                <a:spcPts val="900"/>
              </a:spcAft>
              <a:buFont typeface="Arial" pitchFamily="34" charset="0"/>
              <a:buChar char="•"/>
            </a:pPr>
            <a:r>
              <a:rPr lang="en-US" sz="2200" dirty="0" smtClean="0"/>
              <a:t>Use Skills Developed By Existing Economic Developers</a:t>
            </a:r>
          </a:p>
          <a:p>
            <a:pPr marL="804863" lvl="1" indent="-457200">
              <a:spcAft>
                <a:spcPts val="900"/>
              </a:spcAft>
              <a:buFont typeface="Arial" pitchFamily="34" charset="0"/>
              <a:buChar char="•"/>
            </a:pPr>
            <a:r>
              <a:rPr lang="en-US" sz="2200" dirty="0" smtClean="0"/>
              <a:t>Execute Strategy: Cities With High-End Job Competitiveness</a:t>
            </a:r>
          </a:p>
          <a:p>
            <a:pPr marL="804863" lvl="1" indent="-457200">
              <a:spcAft>
                <a:spcPts val="900"/>
              </a:spcAft>
              <a:buFont typeface="Arial" pitchFamily="34" charset="0"/>
              <a:buChar char="•"/>
            </a:pPr>
            <a:r>
              <a:rPr lang="en-US" sz="2200" dirty="0" smtClean="0"/>
              <a:t>Execute Strategy: Cities Needing Blue Collar Jobs</a:t>
            </a:r>
          </a:p>
          <a:p>
            <a:pPr marL="804863" lvl="1" indent="-457200">
              <a:spcAft>
                <a:spcPts val="900"/>
              </a:spcAft>
              <a:buFont typeface="Arial" pitchFamily="34" charset="0"/>
              <a:buChar char="•"/>
            </a:pPr>
            <a:r>
              <a:rPr lang="en-US" sz="2200" dirty="0" smtClean="0"/>
              <a:t>Coordinate Outreach to Local Firms (</a:t>
            </a:r>
            <a:r>
              <a:rPr lang="en-US" sz="2200" i="1" dirty="0" smtClean="0"/>
              <a:t>Retain, Expand</a:t>
            </a:r>
            <a:r>
              <a:rPr lang="en-US" sz="2200" dirty="0" smtClean="0"/>
              <a:t>)</a:t>
            </a:r>
          </a:p>
          <a:p>
            <a:pPr marL="804863" lvl="1" indent="-457200">
              <a:spcAft>
                <a:spcPts val="900"/>
              </a:spcAft>
              <a:buFont typeface="Arial" pitchFamily="34" charset="0"/>
              <a:buChar char="•"/>
            </a:pPr>
            <a:r>
              <a:rPr lang="en-US" sz="2200" dirty="0" smtClean="0"/>
              <a:t>Coordinate Outreach to Location Professionals (</a:t>
            </a:r>
            <a:r>
              <a:rPr lang="en-US" sz="2200" i="1" dirty="0" smtClean="0"/>
              <a:t>Recruit</a:t>
            </a:r>
            <a:r>
              <a:rPr lang="en-US" sz="2200" dirty="0" smtClean="0"/>
              <a:t>)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200" dirty="0" smtClean="0"/>
              <a:t>Keep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Enterprise Zones </a:t>
            </a:r>
            <a:r>
              <a:rPr lang="en-US" sz="2200" dirty="0" smtClean="0"/>
              <a:t>(</a:t>
            </a:r>
            <a:r>
              <a:rPr lang="en-US" sz="2200" i="1" dirty="0" smtClean="0"/>
              <a:t>AB-231, AB-232, AB 1259</a:t>
            </a:r>
            <a:r>
              <a:rPr lang="en-US" sz="2200" dirty="0" smtClean="0"/>
              <a:t>)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200" dirty="0" smtClean="0"/>
              <a:t>Keep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RDAs</a:t>
            </a:r>
            <a:r>
              <a:rPr lang="en-US" sz="2200" i="1" dirty="0" smtClean="0"/>
              <a:t> </a:t>
            </a:r>
            <a:r>
              <a:rPr lang="en-US" sz="2200" dirty="0" smtClean="0"/>
              <a:t>(</a:t>
            </a:r>
            <a:r>
              <a:rPr lang="en-US" sz="2200" i="1" dirty="0" smtClean="0"/>
              <a:t>AB 343, AB 848, SB 126, SB 156, SB158-9</a:t>
            </a:r>
            <a:r>
              <a:rPr lang="en-US" sz="2200" dirty="0" smtClean="0"/>
              <a:t>)</a:t>
            </a:r>
          </a:p>
          <a:p>
            <a:pPr marL="457200" indent="-457200">
              <a:spcAft>
                <a:spcPts val="900"/>
              </a:spcAft>
              <a:buFont typeface="+mj-lt"/>
              <a:buAutoNum type="arabicPeriod"/>
            </a:pPr>
            <a:r>
              <a:rPr lang="en-US" sz="2200" dirty="0" smtClean="0"/>
              <a:t>Undertake Political Effort to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Move Funding Sources</a:t>
            </a:r>
            <a:r>
              <a:rPr lang="en-US" sz="2200" dirty="0" smtClean="0"/>
              <a:t> From CA To Cities &amp; Counties</a:t>
            </a:r>
            <a:endParaRPr lang="en-US" sz="22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90600"/>
            <a:ext cx="9144000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With City &amp; County Budgets Under Stress: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/>
          <p:nvPr/>
        </p:nvGrpSpPr>
        <p:grpSpPr>
          <a:xfrm>
            <a:off x="1066800" y="457200"/>
            <a:ext cx="6629400" cy="1524000"/>
            <a:chOff x="1066800" y="457200"/>
            <a:chExt cx="6629400" cy="1524000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1066800" y="1981200"/>
              <a:ext cx="66294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" name="Rectangle 3"/>
            <p:cNvSpPr/>
            <p:nvPr/>
          </p:nvSpPr>
          <p:spPr bwMode="auto">
            <a:xfrm>
              <a:off x="2971800" y="457200"/>
              <a:ext cx="3352800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IEEP BOARD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4" idx="2"/>
            </p:cNvCxnSpPr>
            <p:nvPr/>
          </p:nvCxnSpPr>
          <p:spPr bwMode="auto">
            <a:xfrm rot="5400000">
              <a:off x="4070866" y="1403866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25"/>
          <p:cNvGrpSpPr/>
          <p:nvPr/>
        </p:nvGrpSpPr>
        <p:grpSpPr>
          <a:xfrm>
            <a:off x="209544" y="1981200"/>
            <a:ext cx="1828800" cy="2343329"/>
            <a:chOff x="209544" y="1981200"/>
            <a:chExt cx="1828800" cy="2343329"/>
          </a:xfrm>
        </p:grpSpPr>
        <p:cxnSp>
          <p:nvCxnSpPr>
            <p:cNvPr id="14" name="Straight Connector 13"/>
            <p:cNvCxnSpPr/>
            <p:nvPr/>
          </p:nvCxnSpPr>
          <p:spPr bwMode="auto">
            <a:xfrm rot="5400000">
              <a:off x="518034" y="2558534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209544" y="3124200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Business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grpSp>
        <p:nvGrpSpPr>
          <p:cNvPr id="7" name="Group 26"/>
          <p:cNvGrpSpPr/>
          <p:nvPr/>
        </p:nvGrpSpPr>
        <p:grpSpPr>
          <a:xfrm>
            <a:off x="2424176" y="2005008"/>
            <a:ext cx="1828800" cy="2343329"/>
            <a:chOff x="2347976" y="2005008"/>
            <a:chExt cx="1828800" cy="2343329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5400000">
              <a:off x="2685042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2347976" y="3148008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</a:t>
              </a:r>
            </a:p>
            <a:p>
              <a:pPr algn="ctr"/>
              <a:r>
                <a:rPr lang="en-US" dirty="0" smtClean="0"/>
                <a:t>Public </a:t>
              </a:r>
            </a:p>
            <a:p>
              <a:pPr algn="ctr"/>
              <a:r>
                <a:rPr lang="en-US" dirty="0" smtClean="0"/>
                <a:t>Partners</a:t>
              </a:r>
              <a:endParaRPr lang="en-US" dirty="0"/>
            </a:p>
          </p:txBody>
        </p:sp>
      </p:grpSp>
      <p:grpSp>
        <p:nvGrpSpPr>
          <p:cNvPr id="8" name="Group 31"/>
          <p:cNvGrpSpPr/>
          <p:nvPr/>
        </p:nvGrpSpPr>
        <p:grpSpPr>
          <a:xfrm>
            <a:off x="4619768" y="2005008"/>
            <a:ext cx="1933432" cy="2343329"/>
            <a:chOff x="4619768" y="2005008"/>
            <a:chExt cx="1933432" cy="2343329"/>
          </a:xfrm>
        </p:grpSpPr>
        <p:cxnSp>
          <p:nvCxnSpPr>
            <p:cNvPr id="21" name="Straight Connector 20"/>
            <p:cNvCxnSpPr/>
            <p:nvPr/>
          </p:nvCxnSpPr>
          <p:spPr bwMode="auto">
            <a:xfrm rot="5400000">
              <a:off x="4928258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4619768" y="3148008"/>
              <a:ext cx="1933432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</a:t>
              </a:r>
            </a:p>
            <a:p>
              <a:pPr algn="ctr"/>
              <a:r>
                <a:rPr lang="en-US" dirty="0" smtClean="0"/>
                <a:t>Educational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52400" y="4495800"/>
            <a:ext cx="1905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Dan </a:t>
            </a:r>
            <a:r>
              <a:rPr lang="en-US" sz="1800" dirty="0" err="1" smtClean="0"/>
              <a:t>Rendler</a:t>
            </a:r>
            <a:endParaRPr lang="en-US" sz="1800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4495800"/>
            <a:ext cx="2286000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Ron </a:t>
            </a:r>
            <a:r>
              <a:rPr lang="en-US" sz="1800" dirty="0" err="1" smtClean="0"/>
              <a:t>Loveridge</a:t>
            </a:r>
            <a:endParaRPr lang="en-US" sz="1800" dirty="0" smtClean="0"/>
          </a:p>
          <a:p>
            <a:pPr algn="ctr"/>
            <a:r>
              <a:rPr lang="en-US" sz="1800" dirty="0" smtClean="0"/>
              <a:t>Marion Ashley</a:t>
            </a:r>
          </a:p>
          <a:p>
            <a:pPr algn="ctr"/>
            <a:r>
              <a:rPr lang="en-US" sz="1800" dirty="0" smtClean="0"/>
              <a:t>Pat  Morris</a:t>
            </a:r>
          </a:p>
          <a:p>
            <a:pPr algn="ctr"/>
            <a:r>
              <a:rPr lang="en-US" sz="1800" dirty="0" smtClean="0"/>
              <a:t>Janice Rutherford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24400" y="4495800"/>
            <a:ext cx="18288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Pam Clute</a:t>
            </a:r>
          </a:p>
          <a:p>
            <a:pPr algn="ctr"/>
            <a:r>
              <a:rPr lang="en-US" sz="1800" dirty="0" smtClean="0"/>
              <a:t>Mike Gallo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2024696" y="3724365"/>
            <a:ext cx="261304" cy="943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rot="5400000">
            <a:off x="1150960" y="4800600"/>
            <a:ext cx="2133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228600" y="5867400"/>
            <a:ext cx="281940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Political Action Committee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62000" y="3227696"/>
          <a:ext cx="6858000" cy="2667001"/>
        </p:xfrm>
        <a:graphic>
          <a:graphicData uri="http://schemas.openxmlformats.org/drawingml/2006/table">
            <a:tbl>
              <a:tblPr/>
              <a:tblGrid>
                <a:gridCol w="1598248"/>
                <a:gridCol w="1570692"/>
                <a:gridCol w="1229687"/>
                <a:gridCol w="899014"/>
                <a:gridCol w="1560359"/>
              </a:tblGrid>
              <a:tr h="666751"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Life Expectancy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Median Income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Health Index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Human Development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San Francisco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81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$72,544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6.43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6.97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San Diego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$60,231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6.11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5.80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Sacramento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79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$54,532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5.60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5.66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California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$58,931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5.99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5.56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Los Angeles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80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$54,467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6.14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5.52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Inland Empire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78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$53,906 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5.12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4.58</a:t>
                      </a:r>
                    </a:p>
                  </a:txBody>
                  <a:tcPr marL="9199" marR="9199" marT="91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Priority #4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19200"/>
            <a:ext cx="9144000" cy="15696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Quality of Life</a:t>
            </a:r>
            <a:endParaRPr lang="en-US" sz="9600" dirty="0"/>
          </a:p>
        </p:txBody>
      </p:sp>
      <p:sp>
        <p:nvSpPr>
          <p:cNvPr id="8" name="Oval 7"/>
          <p:cNvSpPr/>
          <p:nvPr/>
        </p:nvSpPr>
        <p:spPr bwMode="auto">
          <a:xfrm>
            <a:off x="381000" y="5486400"/>
            <a:ext cx="7391400" cy="519351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dirty="0" smtClean="0"/>
              <a:t>Difficulties Facing Non-Profit Community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840472"/>
            <a:ext cx="9144000" cy="60631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Need Quality of Life To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Draw High-End Workers &amp; Firms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Inland Empire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Quality of Life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Issues </a:t>
            </a:r>
            <a:r>
              <a:rPr lang="en-US" u="sng" dirty="0" smtClean="0"/>
              <a:t>Greater</a:t>
            </a:r>
            <a:r>
              <a:rPr lang="en-US" dirty="0" smtClean="0"/>
              <a:t> Than For CA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Government &amp; Businesses Weakened by Recession … Puts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Incredible Stress On Non-Profits </a:t>
            </a:r>
            <a:r>
              <a:rPr lang="en-US" dirty="0" smtClean="0"/>
              <a:t>To Fill The Gap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$3 Per Capita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in Foundation Support in San Bernardino Co. vs. CA Average of 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$119</a:t>
            </a:r>
            <a:r>
              <a:rPr lang="en-US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It is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$27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the Inland Empire</a:t>
            </a:r>
            <a:r>
              <a:rPr lang="en-US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i="1" dirty="0" smtClean="0">
              <a:solidFill>
                <a:schemeClr val="bg2"/>
              </a:solidFill>
            </a:endParaRP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If</a:t>
            </a:r>
            <a:r>
              <a:rPr lang="en-US" dirty="0" smtClean="0"/>
              <a:t> Inland Empire Reached CA Average From Foundations, Another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$380,000,000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</a:t>
            </a:r>
            <a:r>
              <a:rPr lang="en-US" dirty="0" err="1" smtClean="0"/>
              <a:t>in</a:t>
            </a:r>
            <a:r>
              <a:rPr lang="en-US" dirty="0" smtClean="0"/>
              <a:t> funding for Quality of Life Issues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Sector is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Under-Staffed</a:t>
            </a:r>
            <a:r>
              <a:rPr lang="en-US" dirty="0" smtClean="0"/>
              <a:t> and Has Limited Professional Support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>
          <a:xfrm>
            <a:off x="1143000" y="457200"/>
            <a:ext cx="6629400" cy="1524000"/>
            <a:chOff x="1066800" y="457200"/>
            <a:chExt cx="6629400" cy="1524000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1066800" y="1981200"/>
              <a:ext cx="66294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" name="Rectangle 3"/>
            <p:cNvSpPr/>
            <p:nvPr/>
          </p:nvSpPr>
          <p:spPr bwMode="auto">
            <a:xfrm>
              <a:off x="2971800" y="457200"/>
              <a:ext cx="3352800" cy="36933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IEEP BOARD</a:t>
              </a:r>
              <a:endPara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6" name="Straight Connector 5"/>
            <p:cNvCxnSpPr>
              <a:stCxn id="4" idx="2"/>
            </p:cNvCxnSpPr>
            <p:nvPr/>
          </p:nvCxnSpPr>
          <p:spPr bwMode="auto">
            <a:xfrm rot="5400000">
              <a:off x="4070866" y="1403866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" name="Group 25"/>
          <p:cNvGrpSpPr/>
          <p:nvPr/>
        </p:nvGrpSpPr>
        <p:grpSpPr>
          <a:xfrm>
            <a:off x="209544" y="1981200"/>
            <a:ext cx="1828800" cy="2343329"/>
            <a:chOff x="209544" y="1981200"/>
            <a:chExt cx="1828800" cy="2343329"/>
          </a:xfrm>
        </p:grpSpPr>
        <p:cxnSp>
          <p:nvCxnSpPr>
            <p:cNvPr id="14" name="Straight Connector 13"/>
            <p:cNvCxnSpPr/>
            <p:nvPr/>
          </p:nvCxnSpPr>
          <p:spPr bwMode="auto">
            <a:xfrm rot="5400000">
              <a:off x="518034" y="2558534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209544" y="3124200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Business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2424176" y="2005008"/>
            <a:ext cx="1828800" cy="2343329"/>
            <a:chOff x="2347976" y="2005008"/>
            <a:chExt cx="1828800" cy="2343329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5400000">
              <a:off x="2685042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2347976" y="3148008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</a:t>
              </a:r>
            </a:p>
            <a:p>
              <a:pPr algn="ctr"/>
              <a:r>
                <a:rPr lang="en-US" dirty="0" smtClean="0"/>
                <a:t>Public </a:t>
              </a:r>
            </a:p>
            <a:p>
              <a:pPr algn="ctr"/>
              <a:r>
                <a:rPr lang="en-US" dirty="0" smtClean="0"/>
                <a:t>Partners</a:t>
              </a:r>
              <a:endParaRPr lang="en-US" dirty="0"/>
            </a:p>
          </p:txBody>
        </p:sp>
      </p:grpSp>
      <p:grpSp>
        <p:nvGrpSpPr>
          <p:cNvPr id="7" name="Group 31"/>
          <p:cNvGrpSpPr/>
          <p:nvPr/>
        </p:nvGrpSpPr>
        <p:grpSpPr>
          <a:xfrm>
            <a:off x="4619768" y="2005008"/>
            <a:ext cx="1933432" cy="2343329"/>
            <a:chOff x="4619768" y="2005008"/>
            <a:chExt cx="1933432" cy="2343329"/>
          </a:xfrm>
        </p:grpSpPr>
        <p:cxnSp>
          <p:nvCxnSpPr>
            <p:cNvPr id="21" name="Straight Connector 20"/>
            <p:cNvCxnSpPr/>
            <p:nvPr/>
          </p:nvCxnSpPr>
          <p:spPr bwMode="auto">
            <a:xfrm rot="5400000">
              <a:off x="4928258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4619768" y="3148008"/>
              <a:ext cx="1933432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</a:t>
              </a:r>
            </a:p>
            <a:p>
              <a:pPr algn="ctr"/>
              <a:r>
                <a:rPr lang="en-US" dirty="0" smtClean="0"/>
                <a:t>Educational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52400" y="4495800"/>
            <a:ext cx="1905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Dan </a:t>
            </a:r>
            <a:r>
              <a:rPr lang="en-US" sz="1800" dirty="0" err="1" smtClean="0"/>
              <a:t>Rendler</a:t>
            </a:r>
            <a:endParaRPr lang="en-US" sz="1800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4495800"/>
            <a:ext cx="2286000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Ron </a:t>
            </a:r>
            <a:r>
              <a:rPr lang="en-US" sz="1800" dirty="0" err="1" smtClean="0"/>
              <a:t>Loveridge</a:t>
            </a:r>
            <a:endParaRPr lang="en-US" sz="1800" dirty="0" smtClean="0"/>
          </a:p>
          <a:p>
            <a:pPr algn="ctr"/>
            <a:r>
              <a:rPr lang="en-US" sz="1800" dirty="0" smtClean="0"/>
              <a:t>Marion Ashley</a:t>
            </a:r>
          </a:p>
          <a:p>
            <a:pPr algn="ctr"/>
            <a:r>
              <a:rPr lang="en-US" sz="1800" dirty="0" smtClean="0"/>
              <a:t>Pat  Morris</a:t>
            </a:r>
          </a:p>
          <a:p>
            <a:pPr algn="ctr"/>
            <a:r>
              <a:rPr lang="en-US" sz="1800" dirty="0" smtClean="0"/>
              <a:t>Janice Rutherford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24400" y="4495800"/>
            <a:ext cx="18288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Pam Clute</a:t>
            </a:r>
          </a:p>
          <a:p>
            <a:pPr algn="ctr"/>
            <a:r>
              <a:rPr lang="en-US" sz="1800" dirty="0" smtClean="0"/>
              <a:t>Mike Gallo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2024696" y="3724365"/>
            <a:ext cx="261304" cy="943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rot="5400000">
            <a:off x="1164608" y="4800600"/>
            <a:ext cx="2133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228600" y="5867400"/>
            <a:ext cx="281940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Political Action Committee</a:t>
            </a:r>
            <a:endParaRPr lang="en-US" dirty="0"/>
          </a:p>
        </p:txBody>
      </p:sp>
      <p:grpSp>
        <p:nvGrpSpPr>
          <p:cNvPr id="24" name="Group 32"/>
          <p:cNvGrpSpPr/>
          <p:nvPr/>
        </p:nvGrpSpPr>
        <p:grpSpPr>
          <a:xfrm>
            <a:off x="6853736" y="2000240"/>
            <a:ext cx="2004800" cy="2371905"/>
            <a:chOff x="6758200" y="2000240"/>
            <a:chExt cx="2004800" cy="2371905"/>
          </a:xfrm>
        </p:grpSpPr>
        <p:cxnSp>
          <p:nvCxnSpPr>
            <p:cNvPr id="25" name="Straight Connector 24"/>
            <p:cNvCxnSpPr/>
            <p:nvPr/>
          </p:nvCxnSpPr>
          <p:spPr bwMode="auto">
            <a:xfrm rot="5400000">
              <a:off x="7095266" y="2577574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TextBox 30"/>
            <p:cNvSpPr txBox="1"/>
            <p:nvPr/>
          </p:nvSpPr>
          <p:spPr>
            <a:xfrm>
              <a:off x="6758200" y="3171816"/>
              <a:ext cx="2004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The</a:t>
              </a:r>
            </a:p>
            <a:p>
              <a:pPr algn="ctr"/>
              <a:r>
                <a:rPr lang="en-US" dirty="0" smtClean="0"/>
                <a:t>Community</a:t>
              </a:r>
            </a:p>
            <a:p>
              <a:pPr algn="ctr"/>
              <a:r>
                <a:rPr lang="en-US" dirty="0" smtClean="0"/>
                <a:t>Foundation</a:t>
              </a:r>
              <a:endParaRPr lang="en-US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915432" y="4517408"/>
            <a:ext cx="19050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Grover </a:t>
            </a:r>
            <a:r>
              <a:rPr lang="en-US" sz="1800" dirty="0" err="1" smtClean="0"/>
              <a:t>Trask</a:t>
            </a:r>
            <a:endParaRPr lang="en-US" sz="1800" dirty="0" smtClean="0"/>
          </a:p>
          <a:p>
            <a:pPr algn="ctr"/>
            <a:r>
              <a:rPr lang="en-US" sz="1800" dirty="0" smtClean="0"/>
              <a:t>Dan Foster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Agenda:  Non-Profit Community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600200"/>
            <a:ext cx="9144000" cy="353943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Must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Dramatically Increase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Major Grant Donations to the Inland Empire – IEEP Network Will Help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Help Fund Inland Empire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Educational Strategy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Help Fund Inland Empire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Community Health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Programs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Scale-Up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Non-Profit Capacity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in the Inland Empire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/>
            </a:pPr>
            <a:r>
              <a:rPr lang="en-US" dirty="0" smtClean="0"/>
              <a:t>Help Fund Development &amp; Coordination in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Arts &amp; Culture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z="3200" dirty="0" smtClean="0"/>
              <a:t>Allies:  There is More Work Than Resources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39168"/>
            <a:ext cx="9144000" cy="830997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Cooperation With Existing Groups Specializing In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Specific Regions</a:t>
            </a:r>
            <a:r>
              <a:rPr lang="en-US" dirty="0" smtClean="0"/>
              <a:t> of the Inland Empire Is Essential!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22832" y="1553568"/>
            <a:ext cx="7116168" cy="762000"/>
            <a:chOff x="122832" y="2038064"/>
            <a:chExt cx="7116168" cy="762000"/>
          </a:xfrm>
        </p:grpSpPr>
        <p:pic>
          <p:nvPicPr>
            <p:cNvPr id="15155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2832" y="2038064"/>
              <a:ext cx="76200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1295400" y="2212072"/>
              <a:ext cx="59436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2300" dirty="0" smtClean="0"/>
                <a:t>Coachella Valley Economic Partnership</a:t>
              </a:r>
              <a:endParaRPr lang="en-US" sz="2300" dirty="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0" y="2487304"/>
            <a:ext cx="7543800" cy="941696"/>
            <a:chOff x="0" y="3020704"/>
            <a:chExt cx="7543800" cy="941696"/>
          </a:xfrm>
        </p:grpSpPr>
        <p:pic>
          <p:nvPicPr>
            <p:cNvPr id="15155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3020704"/>
              <a:ext cx="941696" cy="941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6"/>
            <p:cNvSpPr txBox="1"/>
            <p:nvPr/>
          </p:nvSpPr>
          <p:spPr>
            <a:xfrm>
              <a:off x="1295400" y="3249304"/>
              <a:ext cx="62484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2300" dirty="0" smtClean="0"/>
                <a:t>Greater Riverside Chamber of Commerce</a:t>
              </a:r>
              <a:endParaRPr lang="en-US" sz="23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4441208"/>
            <a:ext cx="8081760" cy="609600"/>
            <a:chOff x="0" y="6125568"/>
            <a:chExt cx="8081760" cy="609600"/>
          </a:xfrm>
        </p:grpSpPr>
        <p:pic>
          <p:nvPicPr>
            <p:cNvPr id="151557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6125568"/>
              <a:ext cx="178816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1909560" y="6185848"/>
              <a:ext cx="6172200" cy="44627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2300" dirty="0" smtClean="0"/>
                <a:t>Valley Economic Development Corporation</a:t>
              </a:r>
              <a:endParaRPr lang="en-US" sz="2300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" y="3616656"/>
            <a:ext cx="9143999" cy="657821"/>
            <a:chOff x="1" y="4343400"/>
            <a:chExt cx="9143999" cy="657821"/>
          </a:xfrm>
        </p:grpSpPr>
        <p:pic>
          <p:nvPicPr>
            <p:cNvPr id="18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" y="4343400"/>
              <a:ext cx="990600" cy="657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18"/>
            <p:cNvSpPr txBox="1"/>
            <p:nvPr/>
          </p:nvSpPr>
          <p:spPr>
            <a:xfrm>
              <a:off x="1295400" y="4398588"/>
              <a:ext cx="7848600" cy="44627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2300" dirty="0" smtClean="0"/>
                <a:t>Southwest California Economic Development Agency</a:t>
              </a:r>
              <a:endParaRPr lang="en-US" sz="230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0" y="5230504"/>
            <a:ext cx="8417256" cy="606081"/>
            <a:chOff x="0" y="6006152"/>
            <a:chExt cx="8417256" cy="606081"/>
          </a:xfrm>
        </p:grpSpPr>
        <p:pic>
          <p:nvPicPr>
            <p:cNvPr id="151558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6006152"/>
              <a:ext cx="1752600" cy="606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Box 19"/>
            <p:cNvSpPr txBox="1"/>
            <p:nvPr/>
          </p:nvSpPr>
          <p:spPr>
            <a:xfrm>
              <a:off x="1864056" y="6060744"/>
              <a:ext cx="6553200" cy="44627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n-US" sz="2300" dirty="0" smtClean="0"/>
                <a:t>Economic Council of Pass Area Communities</a:t>
              </a:r>
              <a:endParaRPr lang="en-US" sz="2300" dirty="0"/>
            </a:p>
          </p:txBody>
        </p:sp>
      </p:grpSp>
      <p:sp>
        <p:nvSpPr>
          <p:cNvPr id="22" name="Rectangle 21"/>
          <p:cNvSpPr/>
          <p:nvPr/>
        </p:nvSpPr>
        <p:spPr>
          <a:xfrm>
            <a:off x="228600" y="6019800"/>
            <a:ext cx="2818207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Inland Action Inc.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124200" y="6019800"/>
            <a:ext cx="3650358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Monday Morning Group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901232" y="6019800"/>
            <a:ext cx="2064027" cy="461665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Valley Group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23" grpId="0" animBg="1"/>
      <p:bldP spid="2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Functions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2030611"/>
            <a:ext cx="9144000" cy="300082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2800" u="sng" dirty="0" smtClean="0"/>
              <a:t>Film Commission</a:t>
            </a:r>
          </a:p>
          <a:p>
            <a:pPr>
              <a:spcAft>
                <a:spcPts val="1800"/>
              </a:spcAft>
            </a:pPr>
            <a:r>
              <a:rPr lang="en-US" sz="2200" dirty="0" smtClean="0"/>
              <a:t>Sherri Davis’s Award Winning Operation Has Brought </a:t>
            </a: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Over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$1 billion </a:t>
            </a:r>
            <a:r>
              <a:rPr lang="en-US" sz="2200" dirty="0" smtClean="0"/>
              <a:t>in Film &amp; Commercial Production into the Inland Empire!</a:t>
            </a:r>
          </a:p>
          <a:p>
            <a:pPr algn="ctr">
              <a:spcAft>
                <a:spcPts val="1800"/>
              </a:spcAft>
            </a:pPr>
            <a:r>
              <a:rPr lang="en-US" sz="2800" u="sng" dirty="0" smtClean="0"/>
              <a:t>IE Small Business Development Center</a:t>
            </a:r>
          </a:p>
          <a:p>
            <a:pPr>
              <a:spcAft>
                <a:spcPts val="1800"/>
              </a:spcAft>
            </a:pPr>
            <a:r>
              <a:rPr lang="en-US" sz="2200" dirty="0" smtClean="0"/>
              <a:t>Vincent McCoy’s Staff will Continue Training Entrepreneurs Starting &amp; Expanding Firms and Moving into International Trade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4"/>
          <p:cNvSpPr>
            <a:spLocks noChangeAspect="1" noChangeArrowheads="1" noTextEdit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5400" y="1630363"/>
            <a:ext cx="9067800" cy="5183188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03200" y="2481263"/>
            <a:ext cx="8686800" cy="3311525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203200" y="4013200"/>
            <a:ext cx="868680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203200" y="2481263"/>
            <a:ext cx="8686800" cy="3295650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228600" y="3116263"/>
            <a:ext cx="241300" cy="8969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533400" y="3317875"/>
            <a:ext cx="242888" cy="6953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839788" y="3425825"/>
            <a:ext cx="241300" cy="5873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157288" y="3240088"/>
            <a:ext cx="241300" cy="7731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1462088" y="3132138"/>
            <a:ext cx="241300" cy="8810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1781175" y="3379788"/>
            <a:ext cx="241300" cy="6334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2085975" y="3533775"/>
            <a:ext cx="241300" cy="4794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2390775" y="4013200"/>
            <a:ext cx="241300" cy="3095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2708275" y="4013200"/>
            <a:ext cx="242888" cy="3714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3014663" y="4013200"/>
            <a:ext cx="241300" cy="1857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3332163" y="3765550"/>
            <a:ext cx="241300" cy="2476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3636963" y="3517900"/>
            <a:ext cx="241300" cy="4953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3941763" y="3332163"/>
            <a:ext cx="242888" cy="6810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4260850" y="3270250"/>
            <a:ext cx="241300" cy="7429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4565650" y="3132138"/>
            <a:ext cx="241300" cy="8810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4883150" y="3270250"/>
            <a:ext cx="241300" cy="7429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5189538" y="3054350"/>
            <a:ext cx="241300" cy="9588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5494338" y="3859213"/>
            <a:ext cx="241300" cy="1539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5811838" y="4013200"/>
            <a:ext cx="241300" cy="2936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6116638" y="4013200"/>
            <a:ext cx="242888" cy="1238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6435725" y="3719513"/>
            <a:ext cx="241300" cy="2936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6740525" y="3517900"/>
            <a:ext cx="241300" cy="4953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7045325" y="3517900"/>
            <a:ext cx="241300" cy="4953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7362825" y="3781425"/>
            <a:ext cx="242888" cy="2317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 rot="5400000">
            <a:off x="111937" y="2711192"/>
            <a:ext cx="44922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472,117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auto">
          <a:xfrm rot="5400000">
            <a:off x="413709" y="2912805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367,883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 rot="5400000">
            <a:off x="718509" y="3050917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307,925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 rot="5400000">
            <a:off x="1036009" y="286518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404,475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 rot="5400000">
            <a:off x="1340809" y="275723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463,300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 rot="5400000">
            <a:off x="1659896" y="2974717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329,108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 rot="5400000">
            <a:off x="1964696" y="3158867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253,450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 rot="5400000">
            <a:off x="2227818" y="4559042"/>
            <a:ext cx="54181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(162,433)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 rot="5400000">
            <a:off x="2546906" y="4620955"/>
            <a:ext cx="54181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(195,875)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 rot="5400000">
            <a:off x="2886972" y="4387592"/>
            <a:ext cx="47128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(97,500)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 rot="5400000">
            <a:off x="3210884" y="339223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131,525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 rot="5400000">
            <a:off x="3515684" y="311283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256,567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 rot="5400000">
            <a:off x="3822071" y="2958842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356,025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 rot="5400000">
            <a:off x="4139571" y="286518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391,033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 rot="5400000">
            <a:off x="4444371" y="275723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459,525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 rot="5400000">
            <a:off x="4761871" y="286518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393,633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auto">
          <a:xfrm rot="5400000">
            <a:off x="5068259" y="2679442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500,750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7" name="Rectangle 55"/>
          <p:cNvSpPr>
            <a:spLocks noChangeArrowheads="1"/>
          </p:cNvSpPr>
          <p:nvPr/>
        </p:nvSpPr>
        <p:spPr bwMode="auto">
          <a:xfrm rot="5400000">
            <a:off x="5408324" y="3514467"/>
            <a:ext cx="38792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84,842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8" name="Rectangle 56"/>
          <p:cNvSpPr>
            <a:spLocks noChangeArrowheads="1"/>
          </p:cNvSpPr>
          <p:nvPr/>
        </p:nvSpPr>
        <p:spPr bwMode="auto">
          <a:xfrm rot="5400000">
            <a:off x="5648881" y="4543167"/>
            <a:ext cx="54181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(150,992)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9" name="Rectangle 57"/>
          <p:cNvSpPr>
            <a:spLocks noChangeArrowheads="1"/>
          </p:cNvSpPr>
          <p:nvPr/>
        </p:nvSpPr>
        <p:spPr bwMode="auto">
          <a:xfrm rot="5400000">
            <a:off x="5990534" y="4325680"/>
            <a:ext cx="471283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(62,550)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0" name="Rectangle 58"/>
          <p:cNvSpPr>
            <a:spLocks noChangeArrowheads="1"/>
          </p:cNvSpPr>
          <p:nvPr/>
        </p:nvSpPr>
        <p:spPr bwMode="auto">
          <a:xfrm rot="5400000">
            <a:off x="6314446" y="3344605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151,000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 rot="5400000">
            <a:off x="6619246" y="311283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260,558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auto">
          <a:xfrm rot="5400000">
            <a:off x="6924046" y="3112830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255,942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auto">
          <a:xfrm rot="5400000">
            <a:off x="7243134" y="3376355"/>
            <a:ext cx="458459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121,717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08" name="Group 107"/>
          <p:cNvGrpSpPr/>
          <p:nvPr/>
        </p:nvGrpSpPr>
        <p:grpSpPr>
          <a:xfrm>
            <a:off x="7669213" y="4013200"/>
            <a:ext cx="863600" cy="1747838"/>
            <a:chOff x="7669213" y="4013200"/>
            <a:chExt cx="863600" cy="1747838"/>
          </a:xfrm>
        </p:grpSpPr>
        <p:sp>
          <p:nvSpPr>
            <p:cNvPr id="3106" name="Rectangle 34"/>
            <p:cNvSpPr>
              <a:spLocks noChangeArrowheads="1"/>
            </p:cNvSpPr>
            <p:nvPr/>
          </p:nvSpPr>
          <p:spPr bwMode="auto">
            <a:xfrm>
              <a:off x="7669213" y="4013200"/>
              <a:ext cx="241300" cy="355600"/>
            </a:xfrm>
            <a:prstGeom prst="rect">
              <a:avLst/>
            </a:prstGeom>
            <a:solidFill>
              <a:srgbClr val="FFC281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7" name="Rectangle 35"/>
            <p:cNvSpPr>
              <a:spLocks noChangeArrowheads="1"/>
            </p:cNvSpPr>
            <p:nvPr/>
          </p:nvSpPr>
          <p:spPr bwMode="auto">
            <a:xfrm>
              <a:off x="7986713" y="4013200"/>
              <a:ext cx="241300" cy="1747838"/>
            </a:xfrm>
            <a:prstGeom prst="rect">
              <a:avLst/>
            </a:prstGeom>
            <a:solidFill>
              <a:srgbClr val="FFC281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08" name="Rectangle 36"/>
            <p:cNvSpPr>
              <a:spLocks noChangeArrowheads="1"/>
            </p:cNvSpPr>
            <p:nvPr/>
          </p:nvSpPr>
          <p:spPr bwMode="auto">
            <a:xfrm>
              <a:off x="8291513" y="4013200"/>
              <a:ext cx="241300" cy="341313"/>
            </a:xfrm>
            <a:prstGeom prst="rect">
              <a:avLst/>
            </a:prstGeom>
            <a:solidFill>
              <a:srgbClr val="FFC281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4" name="Rectangle 62"/>
            <p:cNvSpPr>
              <a:spLocks noChangeArrowheads="1"/>
            </p:cNvSpPr>
            <p:nvPr/>
          </p:nvSpPr>
          <p:spPr bwMode="auto">
            <a:xfrm rot="5400000">
              <a:off x="7506256" y="4605080"/>
              <a:ext cx="541815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(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186,400</a:t>
              </a: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35" name="Rectangle 63"/>
            <p:cNvSpPr>
              <a:spLocks noChangeArrowheads="1"/>
            </p:cNvSpPr>
            <p:nvPr/>
          </p:nvSpPr>
          <p:spPr bwMode="auto">
            <a:xfrm rot="5400000">
              <a:off x="7823756" y="5378192"/>
              <a:ext cx="541815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(</a:t>
              </a: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914,250</a:t>
              </a: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)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36" name="Rectangle 64"/>
            <p:cNvSpPr>
              <a:spLocks noChangeArrowheads="1"/>
            </p:cNvSpPr>
            <p:nvPr/>
          </p:nvSpPr>
          <p:spPr bwMode="auto">
            <a:xfrm rot="5400000">
              <a:off x="8128556" y="4589205"/>
              <a:ext cx="541815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(178,508)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610600" y="3145795"/>
            <a:ext cx="241300" cy="867406"/>
            <a:chOff x="8610600" y="3145795"/>
            <a:chExt cx="241300" cy="867406"/>
          </a:xfrm>
        </p:grpSpPr>
        <p:sp>
          <p:nvSpPr>
            <p:cNvPr id="3109" name="Rectangle 37"/>
            <p:cNvSpPr>
              <a:spLocks noChangeArrowheads="1"/>
            </p:cNvSpPr>
            <p:nvPr/>
          </p:nvSpPr>
          <p:spPr bwMode="auto">
            <a:xfrm>
              <a:off x="8610600" y="3687763"/>
              <a:ext cx="241300" cy="325438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37" name="Rectangle 65"/>
            <p:cNvSpPr>
              <a:spLocks noChangeArrowheads="1"/>
            </p:cNvSpPr>
            <p:nvPr/>
          </p:nvSpPr>
          <p:spPr bwMode="auto">
            <a:xfrm rot="5400000">
              <a:off x="8489321" y="3282692"/>
              <a:ext cx="458459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171,336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3138" name="Rectangle 66"/>
          <p:cNvSpPr>
            <a:spLocks noChangeArrowheads="1"/>
          </p:cNvSpPr>
          <p:nvPr/>
        </p:nvSpPr>
        <p:spPr bwMode="auto">
          <a:xfrm rot="18900000">
            <a:off x="177800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 rot="18900000">
            <a:off x="482600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 rot="18900000">
            <a:off x="80168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auto">
          <a:xfrm rot="18900000">
            <a:off x="110648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auto">
          <a:xfrm rot="18900000">
            <a:off x="142398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auto">
          <a:xfrm rot="18900000">
            <a:off x="172878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auto">
          <a:xfrm rot="18900000">
            <a:off x="204787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auto">
          <a:xfrm rot="18900000">
            <a:off x="235267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auto">
          <a:xfrm rot="18900000">
            <a:off x="265747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auto">
          <a:xfrm rot="18900000">
            <a:off x="297656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auto">
          <a:xfrm rot="18900000">
            <a:off x="328136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auto">
          <a:xfrm rot="18900000">
            <a:off x="359886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0" name="Rectangle 78"/>
          <p:cNvSpPr>
            <a:spLocks noChangeArrowheads="1"/>
          </p:cNvSpPr>
          <p:nvPr/>
        </p:nvSpPr>
        <p:spPr bwMode="auto">
          <a:xfrm rot="18900000">
            <a:off x="390366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1" name="Rectangle 79"/>
          <p:cNvSpPr>
            <a:spLocks noChangeArrowheads="1"/>
          </p:cNvSpPr>
          <p:nvPr/>
        </p:nvSpPr>
        <p:spPr bwMode="auto">
          <a:xfrm rot="18900000">
            <a:off x="4210050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2" name="Rectangle 80"/>
          <p:cNvSpPr>
            <a:spLocks noChangeArrowheads="1"/>
          </p:cNvSpPr>
          <p:nvPr/>
        </p:nvSpPr>
        <p:spPr bwMode="auto">
          <a:xfrm rot="18900000">
            <a:off x="4527550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3" name="Rectangle 81"/>
          <p:cNvSpPr>
            <a:spLocks noChangeArrowheads="1"/>
          </p:cNvSpPr>
          <p:nvPr/>
        </p:nvSpPr>
        <p:spPr bwMode="auto">
          <a:xfrm rot="18900000">
            <a:off x="4832350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auto">
          <a:xfrm rot="18900000">
            <a:off x="5149850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5" name="Rectangle 83"/>
          <p:cNvSpPr>
            <a:spLocks noChangeArrowheads="1"/>
          </p:cNvSpPr>
          <p:nvPr/>
        </p:nvSpPr>
        <p:spPr bwMode="auto">
          <a:xfrm rot="18900000">
            <a:off x="545623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6" name="Rectangle 84"/>
          <p:cNvSpPr>
            <a:spLocks noChangeArrowheads="1"/>
          </p:cNvSpPr>
          <p:nvPr/>
        </p:nvSpPr>
        <p:spPr bwMode="auto">
          <a:xfrm rot="18900000">
            <a:off x="576103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7" name="Rectangle 85"/>
          <p:cNvSpPr>
            <a:spLocks noChangeArrowheads="1"/>
          </p:cNvSpPr>
          <p:nvPr/>
        </p:nvSpPr>
        <p:spPr bwMode="auto">
          <a:xfrm rot="18900000">
            <a:off x="6078538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8" name="Rectangle 86"/>
          <p:cNvSpPr>
            <a:spLocks noChangeArrowheads="1"/>
          </p:cNvSpPr>
          <p:nvPr/>
        </p:nvSpPr>
        <p:spPr bwMode="auto">
          <a:xfrm rot="18900000">
            <a:off x="638492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 rot="18900000">
            <a:off x="670242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0" name="Rectangle 88"/>
          <p:cNvSpPr>
            <a:spLocks noChangeArrowheads="1"/>
          </p:cNvSpPr>
          <p:nvPr/>
        </p:nvSpPr>
        <p:spPr bwMode="auto">
          <a:xfrm rot="18900000">
            <a:off x="700722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 rot="18900000">
            <a:off x="7312025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2" name="Rectangle 90"/>
          <p:cNvSpPr>
            <a:spLocks noChangeArrowheads="1"/>
          </p:cNvSpPr>
          <p:nvPr/>
        </p:nvSpPr>
        <p:spPr bwMode="auto">
          <a:xfrm rot="18900000">
            <a:off x="763111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3" name="Rectangle 91"/>
          <p:cNvSpPr>
            <a:spLocks noChangeArrowheads="1"/>
          </p:cNvSpPr>
          <p:nvPr/>
        </p:nvSpPr>
        <p:spPr bwMode="auto">
          <a:xfrm rot="18900000">
            <a:off x="793591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4" name="Rectangle 92"/>
          <p:cNvSpPr>
            <a:spLocks noChangeArrowheads="1"/>
          </p:cNvSpPr>
          <p:nvPr/>
        </p:nvSpPr>
        <p:spPr bwMode="auto">
          <a:xfrm rot="18900000">
            <a:off x="825341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auto">
          <a:xfrm rot="18900000">
            <a:off x="8558213" y="5978525"/>
            <a:ext cx="3302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6" name="Line 94"/>
          <p:cNvSpPr>
            <a:spLocks noChangeShapeType="1"/>
          </p:cNvSpPr>
          <p:nvPr/>
        </p:nvSpPr>
        <p:spPr bwMode="auto">
          <a:xfrm flipV="1">
            <a:off x="203200" y="2481263"/>
            <a:ext cx="1588" cy="329565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auto">
          <a:xfrm>
            <a:off x="2581275" y="6364288"/>
            <a:ext cx="3370263" cy="309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68" name="Rectangle 96"/>
          <p:cNvSpPr>
            <a:spLocks noChangeArrowheads="1"/>
          </p:cNvSpPr>
          <p:nvPr/>
        </p:nvSpPr>
        <p:spPr bwMode="auto">
          <a:xfrm>
            <a:off x="2938463" y="6442075"/>
            <a:ext cx="1081088" cy="7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Source:  CA Employment Development Department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9" name="Rectangle 97"/>
          <p:cNvSpPr>
            <a:spLocks noChangeArrowheads="1"/>
          </p:cNvSpPr>
          <p:nvPr/>
        </p:nvSpPr>
        <p:spPr bwMode="auto">
          <a:xfrm>
            <a:off x="2784474" y="1754188"/>
            <a:ext cx="3844925" cy="635000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3306763" y="1831975"/>
            <a:ext cx="26828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California Employment Growth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3294063" y="2079625"/>
            <a:ext cx="273367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Wage &amp; Salary Jobs, 1983-2010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2" name="Rectangle 100"/>
          <p:cNvSpPr>
            <a:spLocks noChangeArrowheads="1"/>
          </p:cNvSpPr>
          <p:nvPr/>
        </p:nvSpPr>
        <p:spPr bwMode="auto">
          <a:xfrm>
            <a:off x="25400" y="1630363"/>
            <a:ext cx="9067800" cy="5183188"/>
          </a:xfrm>
          <a:prstGeom prst="rect">
            <a:avLst/>
          </a:prstGeom>
          <a:noFill/>
          <a:ln w="2540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California:  Slower Growth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900384" y="5119048"/>
            <a:ext cx="1905000" cy="830997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-1,279,158</a:t>
            </a:r>
          </a:p>
          <a:p>
            <a:pPr algn="ctr"/>
            <a:r>
              <a:rPr lang="en-US" dirty="0" smtClean="0"/>
              <a:t>-8.2%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 rot="16200000" flipH="1">
            <a:off x="6629400" y="1676400"/>
            <a:ext cx="2133600" cy="16764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6301848" y="914400"/>
            <a:ext cx="1066800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+1.2%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990600" y="4800600"/>
            <a:ext cx="3962400" cy="830997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+13.4%  Recovery </a:t>
            </a:r>
            <a:br>
              <a:rPr lang="en-US" dirty="0" smtClean="0"/>
            </a:br>
            <a:r>
              <a:rPr lang="en-US" dirty="0" smtClean="0"/>
              <a:t>By Year’s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IEEP Management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71600"/>
            <a:ext cx="9144000" cy="360098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Convene Members of the Network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Coordinate Between Arms of the Network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Fund Raise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Develop &amp; Provide Data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Conduct Research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Develop Strategies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r>
              <a:rPr lang="en-US" dirty="0" smtClean="0"/>
              <a:t>Conduct Outreach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 bwMode="auto">
          <a:xfrm>
            <a:off x="1143000" y="1974676"/>
            <a:ext cx="66294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" name="Rectangle 3"/>
          <p:cNvSpPr/>
          <p:nvPr/>
        </p:nvSpPr>
        <p:spPr bwMode="auto">
          <a:xfrm>
            <a:off x="3048000" y="0"/>
            <a:ext cx="3352800" cy="36933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IEEP BOARD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 rot="5400000">
            <a:off x="4229100" y="1485900"/>
            <a:ext cx="990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" name="Group 25"/>
          <p:cNvGrpSpPr/>
          <p:nvPr/>
        </p:nvGrpSpPr>
        <p:grpSpPr>
          <a:xfrm>
            <a:off x="209544" y="1981200"/>
            <a:ext cx="1828800" cy="2343329"/>
            <a:chOff x="209544" y="1981200"/>
            <a:chExt cx="1828800" cy="2343329"/>
          </a:xfrm>
        </p:grpSpPr>
        <p:cxnSp>
          <p:nvCxnSpPr>
            <p:cNvPr id="14" name="Straight Connector 13"/>
            <p:cNvCxnSpPr/>
            <p:nvPr/>
          </p:nvCxnSpPr>
          <p:spPr bwMode="auto">
            <a:xfrm rot="5400000">
              <a:off x="518034" y="2558534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>
              <a:off x="209544" y="3124200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Business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2424176" y="2005008"/>
            <a:ext cx="1828800" cy="2343329"/>
            <a:chOff x="2347976" y="2005008"/>
            <a:chExt cx="1828800" cy="2343329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5400000">
              <a:off x="2685042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8" name="TextBox 17"/>
            <p:cNvSpPr txBox="1"/>
            <p:nvPr/>
          </p:nvSpPr>
          <p:spPr>
            <a:xfrm>
              <a:off x="2347976" y="3148008"/>
              <a:ext cx="1828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</a:t>
              </a:r>
            </a:p>
            <a:p>
              <a:pPr algn="ctr"/>
              <a:r>
                <a:rPr lang="en-US" dirty="0" smtClean="0"/>
                <a:t>Public </a:t>
              </a:r>
            </a:p>
            <a:p>
              <a:pPr algn="ctr"/>
              <a:r>
                <a:rPr lang="en-US" dirty="0" smtClean="0"/>
                <a:t>Partners</a:t>
              </a:r>
              <a:endParaRPr lang="en-US" dirty="0"/>
            </a:p>
          </p:txBody>
        </p:sp>
      </p:grpSp>
      <p:grpSp>
        <p:nvGrpSpPr>
          <p:cNvPr id="7" name="Group 31"/>
          <p:cNvGrpSpPr/>
          <p:nvPr/>
        </p:nvGrpSpPr>
        <p:grpSpPr>
          <a:xfrm>
            <a:off x="4619768" y="2005008"/>
            <a:ext cx="1933432" cy="2343329"/>
            <a:chOff x="4619768" y="2005008"/>
            <a:chExt cx="1933432" cy="2343329"/>
          </a:xfrm>
        </p:grpSpPr>
        <p:cxnSp>
          <p:nvCxnSpPr>
            <p:cNvPr id="21" name="Straight Connector 20"/>
            <p:cNvCxnSpPr/>
            <p:nvPr/>
          </p:nvCxnSpPr>
          <p:spPr bwMode="auto">
            <a:xfrm rot="5400000">
              <a:off x="4928258" y="2582342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2" name="TextBox 21"/>
            <p:cNvSpPr txBox="1"/>
            <p:nvPr/>
          </p:nvSpPr>
          <p:spPr>
            <a:xfrm>
              <a:off x="4619768" y="3148008"/>
              <a:ext cx="1933432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</a:t>
              </a:r>
            </a:p>
            <a:p>
              <a:pPr algn="ctr"/>
              <a:r>
                <a:rPr lang="en-US" dirty="0" smtClean="0"/>
                <a:t>Educational</a:t>
              </a:r>
            </a:p>
            <a:p>
              <a:pPr algn="ctr"/>
              <a:r>
                <a:rPr lang="en-US" dirty="0" smtClean="0"/>
                <a:t>Council</a:t>
              </a:r>
              <a:endParaRPr lang="en-US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52400" y="4495800"/>
            <a:ext cx="1905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Dan </a:t>
            </a:r>
            <a:r>
              <a:rPr lang="en-US" sz="1800" dirty="0" err="1" smtClean="0"/>
              <a:t>Rendler</a:t>
            </a:r>
            <a:endParaRPr lang="en-US" sz="1800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2286000" y="4495800"/>
            <a:ext cx="2286000" cy="120032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Ron </a:t>
            </a:r>
            <a:r>
              <a:rPr lang="en-US" sz="1800" dirty="0" err="1" smtClean="0"/>
              <a:t>Loveridge</a:t>
            </a:r>
            <a:endParaRPr lang="en-US" sz="1800" dirty="0" smtClean="0"/>
          </a:p>
          <a:p>
            <a:pPr algn="ctr"/>
            <a:r>
              <a:rPr lang="en-US" sz="1800" dirty="0" smtClean="0"/>
              <a:t>Marion Ashley</a:t>
            </a:r>
          </a:p>
          <a:p>
            <a:pPr algn="ctr"/>
            <a:r>
              <a:rPr lang="en-US" sz="1800" dirty="0" smtClean="0"/>
              <a:t>Pat  Morris</a:t>
            </a:r>
          </a:p>
          <a:p>
            <a:pPr algn="ctr"/>
            <a:r>
              <a:rPr lang="en-US" sz="1800" dirty="0" smtClean="0"/>
              <a:t>Janice Rutherford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24400" y="4495800"/>
            <a:ext cx="18288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Pam Clute</a:t>
            </a:r>
          </a:p>
          <a:p>
            <a:pPr algn="ctr"/>
            <a:r>
              <a:rPr lang="en-US" sz="1800" dirty="0" smtClean="0"/>
              <a:t>Mike Gallo</a:t>
            </a: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2024696" y="3724365"/>
            <a:ext cx="261304" cy="943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rot="5400000">
            <a:off x="1164608" y="4800600"/>
            <a:ext cx="21336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228600" y="5867400"/>
            <a:ext cx="2819400" cy="830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Political Action Committee</a:t>
            </a:r>
            <a:endParaRPr lang="en-US" dirty="0"/>
          </a:p>
        </p:txBody>
      </p:sp>
      <p:grpSp>
        <p:nvGrpSpPr>
          <p:cNvPr id="8" name="Group 32"/>
          <p:cNvGrpSpPr/>
          <p:nvPr/>
        </p:nvGrpSpPr>
        <p:grpSpPr>
          <a:xfrm>
            <a:off x="6853736" y="2000240"/>
            <a:ext cx="2004800" cy="2371905"/>
            <a:chOff x="6758200" y="2000240"/>
            <a:chExt cx="2004800" cy="2371905"/>
          </a:xfrm>
        </p:grpSpPr>
        <p:cxnSp>
          <p:nvCxnSpPr>
            <p:cNvPr id="25" name="Straight Connector 24"/>
            <p:cNvCxnSpPr/>
            <p:nvPr/>
          </p:nvCxnSpPr>
          <p:spPr bwMode="auto">
            <a:xfrm rot="5400000">
              <a:off x="7095266" y="2577574"/>
              <a:ext cx="1154668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TextBox 30"/>
            <p:cNvSpPr txBox="1"/>
            <p:nvPr/>
          </p:nvSpPr>
          <p:spPr>
            <a:xfrm>
              <a:off x="6758200" y="3171816"/>
              <a:ext cx="2004800" cy="120032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The</a:t>
              </a:r>
            </a:p>
            <a:p>
              <a:pPr algn="ctr"/>
              <a:r>
                <a:rPr lang="en-US" dirty="0" smtClean="0"/>
                <a:t>Community</a:t>
              </a:r>
            </a:p>
            <a:p>
              <a:pPr algn="ctr"/>
              <a:r>
                <a:rPr lang="en-US" dirty="0" smtClean="0"/>
                <a:t>Foundation</a:t>
              </a:r>
              <a:endParaRPr lang="en-US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915432" y="4517408"/>
            <a:ext cx="19050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Grover </a:t>
            </a:r>
            <a:r>
              <a:rPr lang="en-US" sz="1800" dirty="0" err="1" smtClean="0"/>
              <a:t>Trask</a:t>
            </a:r>
            <a:endParaRPr lang="en-US" sz="1800" dirty="0" smtClean="0"/>
          </a:p>
          <a:p>
            <a:pPr algn="ctr"/>
            <a:r>
              <a:rPr lang="en-US" sz="1800" dirty="0" smtClean="0"/>
              <a:t>Dan Foster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4724400" y="1066800"/>
            <a:ext cx="4114800" cy="461665"/>
            <a:chOff x="4648200" y="1066800"/>
            <a:chExt cx="4114800" cy="461665"/>
          </a:xfrm>
        </p:grpSpPr>
        <p:cxnSp>
          <p:nvCxnSpPr>
            <p:cNvPr id="35" name="Straight Connector 34"/>
            <p:cNvCxnSpPr/>
            <p:nvPr/>
          </p:nvCxnSpPr>
          <p:spPr bwMode="auto">
            <a:xfrm>
              <a:off x="4648200" y="1295400"/>
              <a:ext cx="68580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5334000" y="1066800"/>
              <a:ext cx="3429000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IE Economic Center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410200" y="1524000"/>
            <a:ext cx="3429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John Husing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48000" y="381000"/>
            <a:ext cx="3352800" cy="646331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Paul </a:t>
            </a:r>
            <a:r>
              <a:rPr lang="en-US" sz="1800" dirty="0" err="1" smtClean="0"/>
              <a:t>Granillo</a:t>
            </a:r>
            <a:endParaRPr lang="en-US" sz="1800" dirty="0" smtClean="0"/>
          </a:p>
          <a:p>
            <a:pPr algn="ctr"/>
            <a:r>
              <a:rPr lang="en-US" sz="1800" dirty="0" err="1" smtClean="0"/>
              <a:t>Cari</a:t>
            </a:r>
            <a:r>
              <a:rPr lang="en-US" sz="1800" dirty="0" smtClean="0"/>
              <a:t> Mendez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A Final Note: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4155744"/>
            <a:ext cx="73914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Recessions Have A Way of Focusing The Mind …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838200"/>
            <a:ext cx="3195638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029200"/>
            <a:ext cx="9144000" cy="172354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dirty="0" smtClean="0"/>
              <a:t>Hopefully, When We Call on You or Your Firm to Help Us With This Complex Strategy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Will Be Prepared To Help</a:t>
            </a:r>
          </a:p>
          <a:p>
            <a:pPr algn="ctr">
              <a:spcAft>
                <a:spcPts val="1200"/>
              </a:spcAft>
            </a:pPr>
            <a:r>
              <a:rPr lang="en-US" dirty="0" smtClean="0"/>
              <a:t>Only If </a:t>
            </a:r>
            <a:r>
              <a:rPr lang="en-US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Do This Together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Can We Begin Re-Exerting Control Over The </a:t>
            </a:r>
            <a:r>
              <a:rPr lang="en-US" dirty="0" smtClean="0"/>
              <a:t>Prosperity of </a:t>
            </a:r>
            <a:r>
              <a:rPr lang="en-US" dirty="0" smtClean="0"/>
              <a:t>Our Community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14600"/>
            <a:ext cx="9144000" cy="1143000"/>
          </a:xfrm>
          <a:solidFill>
            <a:schemeClr val="tx2"/>
          </a:solidFill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hlinkClick r:id="rId3"/>
              </a:rPr>
              <a:t>www.johnhusing</a:t>
            </a:r>
            <a:r>
              <a:rPr lang="en-US" u="sng" dirty="0" smtClean="0">
                <a:solidFill>
                  <a:srgbClr val="FF0000"/>
                </a:solidFill>
              </a:rPr>
              <a:t>. com</a:t>
            </a:r>
            <a:endParaRPr lang="en-US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Inland Empire: Minimal Growth</a:t>
            </a:r>
            <a:endParaRPr lang="en-US" dirty="0"/>
          </a:p>
        </p:txBody>
      </p:sp>
      <p:sp>
        <p:nvSpPr>
          <p:cNvPr id="2052" name="AutoShape 4"/>
          <p:cNvSpPr>
            <a:spLocks noChangeAspect="1" noChangeArrowheads="1" noTextEdit="1"/>
          </p:cNvSpPr>
          <p:nvPr/>
        </p:nvSpPr>
        <p:spPr bwMode="auto">
          <a:xfrm>
            <a:off x="0" y="1524000"/>
            <a:ext cx="9144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60634" y="1555750"/>
            <a:ext cx="9067800" cy="5256213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63513" y="2417763"/>
            <a:ext cx="8774113" cy="3343275"/>
          </a:xfrm>
          <a:prstGeom prst="rect">
            <a:avLst/>
          </a:prstGeom>
          <a:solidFill>
            <a:srgbClr val="FFFFFF"/>
          </a:solidFill>
          <a:ln w="0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163513" y="3830638"/>
            <a:ext cx="8774113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63513" y="2417763"/>
            <a:ext cx="8774113" cy="3327400"/>
          </a:xfrm>
          <a:prstGeom prst="rect">
            <a:avLst/>
          </a:prstGeom>
          <a:noFill/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212725" y="3390900"/>
            <a:ext cx="230188" cy="4397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525463" y="3219450"/>
            <a:ext cx="228600" cy="6111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836613" y="3281363"/>
            <a:ext cx="228600" cy="5492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1147763" y="3297238"/>
            <a:ext cx="230188" cy="5334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1458913" y="3281363"/>
            <a:ext cx="230188" cy="5492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1771650" y="3219450"/>
            <a:ext cx="228600" cy="6111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2082800" y="3155950"/>
            <a:ext cx="228600" cy="6746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2393950" y="3736975"/>
            <a:ext cx="230188" cy="936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2705100" y="3689350"/>
            <a:ext cx="230188" cy="1412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3017838" y="3768725"/>
            <a:ext cx="228600" cy="619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3328988" y="3579813"/>
            <a:ext cx="230188" cy="2508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3640138" y="3406775"/>
            <a:ext cx="230188" cy="42386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0" name="Rectangle 22"/>
          <p:cNvSpPr>
            <a:spLocks noChangeArrowheads="1"/>
          </p:cNvSpPr>
          <p:nvPr/>
        </p:nvSpPr>
        <p:spPr bwMode="auto">
          <a:xfrm>
            <a:off x="3951288" y="3486150"/>
            <a:ext cx="230188" cy="3444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1" name="Rectangle 23"/>
          <p:cNvSpPr>
            <a:spLocks noChangeArrowheads="1"/>
          </p:cNvSpPr>
          <p:nvPr/>
        </p:nvSpPr>
        <p:spPr bwMode="auto">
          <a:xfrm>
            <a:off x="4264025" y="3265488"/>
            <a:ext cx="228600" cy="5651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4591050" y="3235325"/>
            <a:ext cx="230188" cy="5953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3" name="Rectangle 25"/>
          <p:cNvSpPr>
            <a:spLocks noChangeArrowheads="1"/>
          </p:cNvSpPr>
          <p:nvPr/>
        </p:nvSpPr>
        <p:spPr bwMode="auto">
          <a:xfrm>
            <a:off x="4903788" y="2998788"/>
            <a:ext cx="228600" cy="8318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5214938" y="3094038"/>
            <a:ext cx="228600" cy="73660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5" name="Rectangle 27"/>
          <p:cNvSpPr>
            <a:spLocks noChangeArrowheads="1"/>
          </p:cNvSpPr>
          <p:nvPr/>
        </p:nvSpPr>
        <p:spPr bwMode="auto">
          <a:xfrm>
            <a:off x="5526088" y="3235325"/>
            <a:ext cx="230188" cy="5953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6" name="Rectangle 28"/>
          <p:cNvSpPr>
            <a:spLocks noChangeArrowheads="1"/>
          </p:cNvSpPr>
          <p:nvPr/>
        </p:nvSpPr>
        <p:spPr bwMode="auto">
          <a:xfrm>
            <a:off x="5837238" y="3344863"/>
            <a:ext cx="230188" cy="48577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6149975" y="3313113"/>
            <a:ext cx="228600" cy="517525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6461125" y="2952750"/>
            <a:ext cx="228600" cy="87788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79" name="Rectangle 31"/>
          <p:cNvSpPr>
            <a:spLocks noChangeArrowheads="1"/>
          </p:cNvSpPr>
          <p:nvPr/>
        </p:nvSpPr>
        <p:spPr bwMode="auto">
          <a:xfrm>
            <a:off x="6772275" y="2921000"/>
            <a:ext cx="230188" cy="909638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0" name="Rectangle 32"/>
          <p:cNvSpPr>
            <a:spLocks noChangeArrowheads="1"/>
          </p:cNvSpPr>
          <p:nvPr/>
        </p:nvSpPr>
        <p:spPr bwMode="auto">
          <a:xfrm>
            <a:off x="7083425" y="3171825"/>
            <a:ext cx="230188" cy="658813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1" name="Rectangle 33"/>
          <p:cNvSpPr>
            <a:spLocks noChangeArrowheads="1"/>
          </p:cNvSpPr>
          <p:nvPr/>
        </p:nvSpPr>
        <p:spPr bwMode="auto">
          <a:xfrm>
            <a:off x="7396163" y="3798888"/>
            <a:ext cx="228600" cy="31750"/>
          </a:xfrm>
          <a:prstGeom prst="rect">
            <a:avLst/>
          </a:prstGeom>
          <a:solidFill>
            <a:srgbClr val="0000FF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86" name="Rectangle 38"/>
          <p:cNvSpPr>
            <a:spLocks noChangeArrowheads="1"/>
          </p:cNvSpPr>
          <p:nvPr/>
        </p:nvSpPr>
        <p:spPr bwMode="auto">
          <a:xfrm rot="16200000">
            <a:off x="73025" y="2971800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30,050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7" name="Rectangle 39"/>
          <p:cNvSpPr>
            <a:spLocks noChangeArrowheads="1"/>
          </p:cNvSpPr>
          <p:nvPr/>
        </p:nvSpPr>
        <p:spPr bwMode="auto">
          <a:xfrm rot="16200000">
            <a:off x="385763" y="2798763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41,025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8" name="Rectangle 40"/>
          <p:cNvSpPr>
            <a:spLocks noChangeArrowheads="1"/>
          </p:cNvSpPr>
          <p:nvPr/>
        </p:nvSpPr>
        <p:spPr bwMode="auto">
          <a:xfrm rot="16200000">
            <a:off x="696913" y="2860675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37,642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89" name="Rectangle 41"/>
          <p:cNvSpPr>
            <a:spLocks noChangeArrowheads="1"/>
          </p:cNvSpPr>
          <p:nvPr/>
        </p:nvSpPr>
        <p:spPr bwMode="auto">
          <a:xfrm rot="16200000">
            <a:off x="1008063" y="2876550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36,533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0" name="Rectangle 42"/>
          <p:cNvSpPr>
            <a:spLocks noChangeArrowheads="1"/>
          </p:cNvSpPr>
          <p:nvPr/>
        </p:nvSpPr>
        <p:spPr bwMode="auto">
          <a:xfrm rot="16200000">
            <a:off x="1320800" y="2860675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36,775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1" name="Rectangle 43"/>
          <p:cNvSpPr>
            <a:spLocks noChangeArrowheads="1"/>
          </p:cNvSpPr>
          <p:nvPr/>
        </p:nvSpPr>
        <p:spPr bwMode="auto">
          <a:xfrm rot="16200000">
            <a:off x="1633538" y="2798763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41,483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2" name="Rectangle 44"/>
          <p:cNvSpPr>
            <a:spLocks noChangeArrowheads="1"/>
          </p:cNvSpPr>
          <p:nvPr/>
        </p:nvSpPr>
        <p:spPr bwMode="auto">
          <a:xfrm rot="16200000">
            <a:off x="1944688" y="2735263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46,008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3" name="Rectangle 45"/>
          <p:cNvSpPr>
            <a:spLocks noChangeArrowheads="1"/>
          </p:cNvSpPr>
          <p:nvPr/>
        </p:nvSpPr>
        <p:spPr bwMode="auto">
          <a:xfrm rot="16200000">
            <a:off x="2297113" y="3373438"/>
            <a:ext cx="4429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6,342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4" name="Rectangle 46"/>
          <p:cNvSpPr>
            <a:spLocks noChangeArrowheads="1"/>
          </p:cNvSpPr>
          <p:nvPr/>
        </p:nvSpPr>
        <p:spPr bwMode="auto">
          <a:xfrm rot="16200000">
            <a:off x="2608263" y="3325813"/>
            <a:ext cx="4429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9,758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5" name="Rectangle 47"/>
          <p:cNvSpPr>
            <a:spLocks noChangeArrowheads="1"/>
          </p:cNvSpPr>
          <p:nvPr/>
        </p:nvSpPr>
        <p:spPr bwMode="auto">
          <a:xfrm rot="16200000">
            <a:off x="2921000" y="3403600"/>
            <a:ext cx="4429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4,575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6" name="Rectangle 48"/>
          <p:cNvSpPr>
            <a:spLocks noChangeArrowheads="1"/>
          </p:cNvSpPr>
          <p:nvPr/>
        </p:nvSpPr>
        <p:spPr bwMode="auto">
          <a:xfrm rot="16200000">
            <a:off x="3190875" y="3157538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16,917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7" name="Rectangle 49"/>
          <p:cNvSpPr>
            <a:spLocks noChangeArrowheads="1"/>
          </p:cNvSpPr>
          <p:nvPr/>
        </p:nvSpPr>
        <p:spPr bwMode="auto">
          <a:xfrm rot="16200000">
            <a:off x="3502025" y="2986088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28,925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8" name="Rectangle 50"/>
          <p:cNvSpPr>
            <a:spLocks noChangeArrowheads="1"/>
          </p:cNvSpPr>
          <p:nvPr/>
        </p:nvSpPr>
        <p:spPr bwMode="auto">
          <a:xfrm rot="16200000">
            <a:off x="3813175" y="3063875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23,083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99" name="Rectangle 51"/>
          <p:cNvSpPr>
            <a:spLocks noChangeArrowheads="1"/>
          </p:cNvSpPr>
          <p:nvPr/>
        </p:nvSpPr>
        <p:spPr bwMode="auto">
          <a:xfrm rot="16200000">
            <a:off x="4125913" y="2844800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38,325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0" name="Rectangle 52"/>
          <p:cNvSpPr>
            <a:spLocks noChangeArrowheads="1"/>
          </p:cNvSpPr>
          <p:nvPr/>
        </p:nvSpPr>
        <p:spPr bwMode="auto">
          <a:xfrm rot="16200000">
            <a:off x="4452938" y="2813050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40,692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1" name="Rectangle 53"/>
          <p:cNvSpPr>
            <a:spLocks noChangeArrowheads="1"/>
          </p:cNvSpPr>
          <p:nvPr/>
        </p:nvSpPr>
        <p:spPr bwMode="auto">
          <a:xfrm rot="16200000">
            <a:off x="4765675" y="2576513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56,467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2" name="Rectangle 54"/>
          <p:cNvSpPr>
            <a:spLocks noChangeArrowheads="1"/>
          </p:cNvSpPr>
          <p:nvPr/>
        </p:nvSpPr>
        <p:spPr bwMode="auto">
          <a:xfrm rot="16200000">
            <a:off x="5076825" y="2671763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49,850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3" name="Rectangle 55"/>
          <p:cNvSpPr>
            <a:spLocks noChangeArrowheads="1"/>
          </p:cNvSpPr>
          <p:nvPr/>
        </p:nvSpPr>
        <p:spPr bwMode="auto">
          <a:xfrm rot="16200000">
            <a:off x="5387975" y="2813050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40,567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4" name="Rectangle 56"/>
          <p:cNvSpPr>
            <a:spLocks noChangeArrowheads="1"/>
          </p:cNvSpPr>
          <p:nvPr/>
        </p:nvSpPr>
        <p:spPr bwMode="auto">
          <a:xfrm rot="16200000">
            <a:off x="5697538" y="2922588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33,292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5" name="Rectangle 57"/>
          <p:cNvSpPr>
            <a:spLocks noChangeArrowheads="1"/>
          </p:cNvSpPr>
          <p:nvPr/>
        </p:nvSpPr>
        <p:spPr bwMode="auto">
          <a:xfrm rot="16200000">
            <a:off x="6011863" y="2890838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35,467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 rot="16200000">
            <a:off x="6323013" y="2530475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59,275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 rot="16200000">
            <a:off x="6634163" y="2498725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61,533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8" name="Rectangle 60"/>
          <p:cNvSpPr>
            <a:spLocks noChangeArrowheads="1"/>
          </p:cNvSpPr>
          <p:nvPr/>
        </p:nvSpPr>
        <p:spPr bwMode="auto">
          <a:xfrm rot="16200000">
            <a:off x="6945313" y="2749550"/>
            <a:ext cx="52546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44,700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09" name="Rectangle 61"/>
          <p:cNvSpPr>
            <a:spLocks noChangeArrowheads="1"/>
          </p:cNvSpPr>
          <p:nvPr/>
        </p:nvSpPr>
        <p:spPr bwMode="auto">
          <a:xfrm rot="16200000">
            <a:off x="7299325" y="3435350"/>
            <a:ext cx="442913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</a:rPr>
              <a:t>2,375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pSp>
        <p:nvGrpSpPr>
          <p:cNvPr id="103" name="Group 102"/>
          <p:cNvGrpSpPr/>
          <p:nvPr/>
        </p:nvGrpSpPr>
        <p:grpSpPr>
          <a:xfrm>
            <a:off x="7706519" y="3830638"/>
            <a:ext cx="873125" cy="1880394"/>
            <a:chOff x="7706519" y="3830638"/>
            <a:chExt cx="873125" cy="1880394"/>
          </a:xfrm>
        </p:grpSpPr>
        <p:sp>
          <p:nvSpPr>
            <p:cNvPr id="2082" name="Rectangle 34"/>
            <p:cNvSpPr>
              <a:spLocks noChangeArrowheads="1"/>
            </p:cNvSpPr>
            <p:nvPr/>
          </p:nvSpPr>
          <p:spPr bwMode="auto">
            <a:xfrm>
              <a:off x="7707313" y="3830638"/>
              <a:ext cx="230188" cy="706438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8018463" y="3830638"/>
              <a:ext cx="230188" cy="1333500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Rectangle 36"/>
            <p:cNvSpPr>
              <a:spLocks noChangeArrowheads="1"/>
            </p:cNvSpPr>
            <p:nvPr/>
          </p:nvSpPr>
          <p:spPr bwMode="auto">
            <a:xfrm>
              <a:off x="8329613" y="3830638"/>
              <a:ext cx="230188" cy="346075"/>
            </a:xfrm>
            <a:prstGeom prst="rect">
              <a:avLst/>
            </a:prstGeom>
            <a:solidFill>
              <a:srgbClr val="FF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Rectangle 62"/>
            <p:cNvSpPr>
              <a:spLocks noChangeArrowheads="1"/>
            </p:cNvSpPr>
            <p:nvPr/>
          </p:nvSpPr>
          <p:spPr bwMode="auto">
            <a:xfrm rot="16200000">
              <a:off x="7519988" y="4648200"/>
              <a:ext cx="623888" cy="25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(47,583)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11" name="Rectangle 63"/>
            <p:cNvSpPr>
              <a:spLocks noChangeArrowheads="1"/>
            </p:cNvSpPr>
            <p:nvPr/>
          </p:nvSpPr>
          <p:spPr bwMode="auto">
            <a:xfrm rot="16200000">
              <a:off x="7831138" y="5273675"/>
              <a:ext cx="623888" cy="25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(90,067)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12" name="Rectangle 64"/>
            <p:cNvSpPr>
              <a:spLocks noChangeArrowheads="1"/>
            </p:cNvSpPr>
            <p:nvPr/>
          </p:nvSpPr>
          <p:spPr bwMode="auto">
            <a:xfrm rot="16200000">
              <a:off x="8142288" y="4286250"/>
              <a:ext cx="623888" cy="25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(23,717)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8657432" y="3291681"/>
            <a:ext cx="250825" cy="538957"/>
            <a:chOff x="8657432" y="3291681"/>
            <a:chExt cx="250825" cy="538957"/>
          </a:xfrm>
        </p:grpSpPr>
        <p:sp>
          <p:nvSpPr>
            <p:cNvPr id="2085" name="Rectangle 37"/>
            <p:cNvSpPr>
              <a:spLocks noChangeArrowheads="1"/>
            </p:cNvSpPr>
            <p:nvPr/>
          </p:nvSpPr>
          <p:spPr bwMode="auto">
            <a:xfrm>
              <a:off x="8658225" y="3752850"/>
              <a:ext cx="230188" cy="77788"/>
            </a:xfrm>
            <a:prstGeom prst="rect">
              <a:avLst/>
            </a:prstGeom>
            <a:solidFill>
              <a:srgbClr val="FFFF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3" name="Rectangle 65"/>
            <p:cNvSpPr>
              <a:spLocks noChangeArrowheads="1"/>
            </p:cNvSpPr>
            <p:nvPr/>
          </p:nvSpPr>
          <p:spPr bwMode="auto">
            <a:xfrm rot="16200000">
              <a:off x="8561388" y="3387725"/>
              <a:ext cx="442913" cy="250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itchFamily="34" charset="0"/>
                </a:rPr>
                <a:t>5,200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2114" name="Rectangle 66"/>
          <p:cNvSpPr>
            <a:spLocks noChangeArrowheads="1"/>
          </p:cNvSpPr>
          <p:nvPr/>
        </p:nvSpPr>
        <p:spPr bwMode="auto">
          <a:xfrm rot="18900000">
            <a:off x="63500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5" name="Rectangle 67"/>
          <p:cNvSpPr>
            <a:spLocks noChangeArrowheads="1"/>
          </p:cNvSpPr>
          <p:nvPr/>
        </p:nvSpPr>
        <p:spPr bwMode="auto">
          <a:xfrm rot="18900000">
            <a:off x="374650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6" name="Rectangle 68"/>
          <p:cNvSpPr>
            <a:spLocks noChangeArrowheads="1"/>
          </p:cNvSpPr>
          <p:nvPr/>
        </p:nvSpPr>
        <p:spPr bwMode="auto">
          <a:xfrm rot="18900000">
            <a:off x="68738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7" name="Rectangle 69"/>
          <p:cNvSpPr>
            <a:spLocks noChangeArrowheads="1"/>
          </p:cNvSpPr>
          <p:nvPr/>
        </p:nvSpPr>
        <p:spPr bwMode="auto">
          <a:xfrm rot="18900000">
            <a:off x="99853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8" name="Rectangle 70"/>
          <p:cNvSpPr>
            <a:spLocks noChangeArrowheads="1"/>
          </p:cNvSpPr>
          <p:nvPr/>
        </p:nvSpPr>
        <p:spPr bwMode="auto">
          <a:xfrm rot="18900000">
            <a:off x="130968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19" name="Rectangle 71"/>
          <p:cNvSpPr>
            <a:spLocks noChangeArrowheads="1"/>
          </p:cNvSpPr>
          <p:nvPr/>
        </p:nvSpPr>
        <p:spPr bwMode="auto">
          <a:xfrm rot="18900000">
            <a:off x="162083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1989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0" name="Rectangle 72"/>
          <p:cNvSpPr>
            <a:spLocks noChangeArrowheads="1"/>
          </p:cNvSpPr>
          <p:nvPr/>
        </p:nvSpPr>
        <p:spPr bwMode="auto">
          <a:xfrm rot="18900000">
            <a:off x="193357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1" name="Rectangle 73"/>
          <p:cNvSpPr>
            <a:spLocks noChangeArrowheads="1"/>
          </p:cNvSpPr>
          <p:nvPr/>
        </p:nvSpPr>
        <p:spPr bwMode="auto">
          <a:xfrm rot="18900000">
            <a:off x="224472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2" name="Rectangle 74"/>
          <p:cNvSpPr>
            <a:spLocks noChangeArrowheads="1"/>
          </p:cNvSpPr>
          <p:nvPr/>
        </p:nvSpPr>
        <p:spPr bwMode="auto">
          <a:xfrm rot="18900000">
            <a:off x="255587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3" name="Rectangle 75"/>
          <p:cNvSpPr>
            <a:spLocks noChangeArrowheads="1"/>
          </p:cNvSpPr>
          <p:nvPr/>
        </p:nvSpPr>
        <p:spPr bwMode="auto">
          <a:xfrm rot="18900000">
            <a:off x="288448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4" name="Rectangle 76"/>
          <p:cNvSpPr>
            <a:spLocks noChangeArrowheads="1"/>
          </p:cNvSpPr>
          <p:nvPr/>
        </p:nvSpPr>
        <p:spPr bwMode="auto">
          <a:xfrm rot="18900000">
            <a:off x="319563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5" name="Rectangle 77"/>
          <p:cNvSpPr>
            <a:spLocks noChangeArrowheads="1"/>
          </p:cNvSpPr>
          <p:nvPr/>
        </p:nvSpPr>
        <p:spPr bwMode="auto">
          <a:xfrm rot="18900000">
            <a:off x="350678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6" name="Rectangle 78"/>
          <p:cNvSpPr>
            <a:spLocks noChangeArrowheads="1"/>
          </p:cNvSpPr>
          <p:nvPr/>
        </p:nvSpPr>
        <p:spPr bwMode="auto">
          <a:xfrm rot="18900000">
            <a:off x="381793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7" name="Rectangle 79"/>
          <p:cNvSpPr>
            <a:spLocks noChangeArrowheads="1"/>
          </p:cNvSpPr>
          <p:nvPr/>
        </p:nvSpPr>
        <p:spPr bwMode="auto">
          <a:xfrm rot="18900000">
            <a:off x="413067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8" name="Rectangle 80"/>
          <p:cNvSpPr>
            <a:spLocks noChangeArrowheads="1"/>
          </p:cNvSpPr>
          <p:nvPr/>
        </p:nvSpPr>
        <p:spPr bwMode="auto">
          <a:xfrm rot="18900000">
            <a:off x="444182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29" name="Rectangle 81"/>
          <p:cNvSpPr>
            <a:spLocks noChangeArrowheads="1"/>
          </p:cNvSpPr>
          <p:nvPr/>
        </p:nvSpPr>
        <p:spPr bwMode="auto">
          <a:xfrm rot="18900000">
            <a:off x="475297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1999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0" name="Rectangle 82"/>
          <p:cNvSpPr>
            <a:spLocks noChangeArrowheads="1"/>
          </p:cNvSpPr>
          <p:nvPr/>
        </p:nvSpPr>
        <p:spPr bwMode="auto">
          <a:xfrm rot="18900000">
            <a:off x="5065713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1" name="Rectangle 83"/>
          <p:cNvSpPr>
            <a:spLocks noChangeArrowheads="1"/>
          </p:cNvSpPr>
          <p:nvPr/>
        </p:nvSpPr>
        <p:spPr bwMode="auto">
          <a:xfrm rot="18900000">
            <a:off x="5376863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2" name="Rectangle 84"/>
          <p:cNvSpPr>
            <a:spLocks noChangeArrowheads="1"/>
          </p:cNvSpPr>
          <p:nvPr/>
        </p:nvSpPr>
        <p:spPr bwMode="auto">
          <a:xfrm rot="18900000">
            <a:off x="5703888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2002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3" name="Rectangle 85"/>
          <p:cNvSpPr>
            <a:spLocks noChangeArrowheads="1"/>
          </p:cNvSpPr>
          <p:nvPr/>
        </p:nvSpPr>
        <p:spPr bwMode="auto">
          <a:xfrm rot="18900000">
            <a:off x="601662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2003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4" name="Rectangle 86"/>
          <p:cNvSpPr>
            <a:spLocks noChangeArrowheads="1"/>
          </p:cNvSpPr>
          <p:nvPr/>
        </p:nvSpPr>
        <p:spPr bwMode="auto">
          <a:xfrm rot="18900000">
            <a:off x="632777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2004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5" name="Rectangle 87"/>
          <p:cNvSpPr>
            <a:spLocks noChangeArrowheads="1"/>
          </p:cNvSpPr>
          <p:nvPr/>
        </p:nvSpPr>
        <p:spPr bwMode="auto">
          <a:xfrm rot="18900000">
            <a:off x="663892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2005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6" name="Rectangle 88"/>
          <p:cNvSpPr>
            <a:spLocks noChangeArrowheads="1"/>
          </p:cNvSpPr>
          <p:nvPr/>
        </p:nvSpPr>
        <p:spPr bwMode="auto">
          <a:xfrm rot="18900000">
            <a:off x="6950075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2006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7" name="Rectangle 89"/>
          <p:cNvSpPr>
            <a:spLocks noChangeArrowheads="1"/>
          </p:cNvSpPr>
          <p:nvPr/>
        </p:nvSpPr>
        <p:spPr bwMode="auto">
          <a:xfrm rot="18900000">
            <a:off x="7262813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2007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8" name="Rectangle 90"/>
          <p:cNvSpPr>
            <a:spLocks noChangeArrowheads="1"/>
          </p:cNvSpPr>
          <p:nvPr/>
        </p:nvSpPr>
        <p:spPr bwMode="auto">
          <a:xfrm rot="18900000">
            <a:off x="7573963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2008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39" name="Rectangle 91"/>
          <p:cNvSpPr>
            <a:spLocks noChangeArrowheads="1"/>
          </p:cNvSpPr>
          <p:nvPr/>
        </p:nvSpPr>
        <p:spPr bwMode="auto">
          <a:xfrm rot="18900000">
            <a:off x="7885113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2009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0" name="Rectangle 92"/>
          <p:cNvSpPr>
            <a:spLocks noChangeArrowheads="1"/>
          </p:cNvSpPr>
          <p:nvPr/>
        </p:nvSpPr>
        <p:spPr bwMode="auto">
          <a:xfrm rot="18900000">
            <a:off x="8196263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2010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1" name="Rectangle 93"/>
          <p:cNvSpPr>
            <a:spLocks noChangeArrowheads="1"/>
          </p:cNvSpPr>
          <p:nvPr/>
        </p:nvSpPr>
        <p:spPr bwMode="auto">
          <a:xfrm rot="18900000">
            <a:off x="8509000" y="5937250"/>
            <a:ext cx="393700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</a:rPr>
              <a:t>2011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2" name="Line 94"/>
          <p:cNvSpPr>
            <a:spLocks noChangeShapeType="1"/>
          </p:cNvSpPr>
          <p:nvPr/>
        </p:nvSpPr>
        <p:spPr bwMode="auto">
          <a:xfrm flipV="1">
            <a:off x="163513" y="2417763"/>
            <a:ext cx="1588" cy="33274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3" name="Rectangle 95"/>
          <p:cNvSpPr>
            <a:spLocks noChangeArrowheads="1"/>
          </p:cNvSpPr>
          <p:nvPr/>
        </p:nvSpPr>
        <p:spPr bwMode="auto">
          <a:xfrm>
            <a:off x="1787525" y="6389688"/>
            <a:ext cx="5526088" cy="3127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4" name="Rectangle 96"/>
          <p:cNvSpPr>
            <a:spLocks noChangeArrowheads="1"/>
          </p:cNvSpPr>
          <p:nvPr/>
        </p:nvSpPr>
        <p:spPr bwMode="auto">
          <a:xfrm>
            <a:off x="1919288" y="6467475"/>
            <a:ext cx="5427663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MS Serif" charset="0"/>
              </a:rPr>
              <a:t>Sources:  CA Employment Development Department, Economics &amp; Politics, Inc.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5" name="Rectangle 97"/>
          <p:cNvSpPr>
            <a:spLocks noChangeArrowheads="1"/>
          </p:cNvSpPr>
          <p:nvPr/>
        </p:nvSpPr>
        <p:spPr bwMode="auto">
          <a:xfrm>
            <a:off x="1673225" y="1681163"/>
            <a:ext cx="5919788" cy="642938"/>
          </a:xfrm>
          <a:prstGeom prst="rect">
            <a:avLst/>
          </a:prstGeom>
          <a:solidFill>
            <a:srgbClr val="000000"/>
          </a:solidFill>
          <a:ln w="0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46" name="Rectangle 98"/>
          <p:cNvSpPr>
            <a:spLocks noChangeArrowheads="1"/>
          </p:cNvSpPr>
          <p:nvPr/>
        </p:nvSpPr>
        <p:spPr bwMode="auto">
          <a:xfrm>
            <a:off x="3951288" y="1758950"/>
            <a:ext cx="15081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Job Change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7" name="Rectangle 99"/>
          <p:cNvSpPr>
            <a:spLocks noChangeArrowheads="1"/>
          </p:cNvSpPr>
          <p:nvPr/>
        </p:nvSpPr>
        <p:spPr bwMode="auto">
          <a:xfrm>
            <a:off x="2181225" y="2009775"/>
            <a:ext cx="51816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Inland Empire, Annual Average, 1984-2011e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48" name="Rectangle 100"/>
          <p:cNvSpPr>
            <a:spLocks noChangeArrowheads="1"/>
          </p:cNvSpPr>
          <p:nvPr/>
        </p:nvSpPr>
        <p:spPr bwMode="auto">
          <a:xfrm>
            <a:off x="33338" y="1555750"/>
            <a:ext cx="9067800" cy="5256213"/>
          </a:xfrm>
          <a:prstGeom prst="rect">
            <a:avLst/>
          </a:prstGeom>
          <a:noFill/>
          <a:ln w="33338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5638800" y="4419600"/>
            <a:ext cx="1600200" cy="830997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-161,397</a:t>
            </a:r>
          </a:p>
          <a:p>
            <a:pPr algn="ctr"/>
            <a:r>
              <a:rPr lang="en-US" dirty="0" smtClean="0"/>
              <a:t>-12.5%</a:t>
            </a:r>
            <a:endParaRPr lang="en-US" dirty="0"/>
          </a:p>
        </p:txBody>
      </p:sp>
      <p:cxnSp>
        <p:nvCxnSpPr>
          <p:cNvPr id="108" name="Straight Arrow Connector 107"/>
          <p:cNvCxnSpPr/>
          <p:nvPr/>
        </p:nvCxnSpPr>
        <p:spPr bwMode="auto">
          <a:xfrm rot="16200000" flipH="1">
            <a:off x="7010400" y="1905000"/>
            <a:ext cx="2286000" cy="9144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0" name="TextBox 109"/>
          <p:cNvSpPr txBox="1"/>
          <p:nvPr/>
        </p:nvSpPr>
        <p:spPr>
          <a:xfrm>
            <a:off x="6629400" y="914400"/>
            <a:ext cx="1066800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0.5%</a:t>
            </a:r>
            <a:endParaRPr lang="en-US" dirty="0"/>
          </a:p>
        </p:txBody>
      </p:sp>
      <p:sp>
        <p:nvSpPr>
          <p:cNvPr id="106" name="TextBox 105"/>
          <p:cNvSpPr txBox="1"/>
          <p:nvPr/>
        </p:nvSpPr>
        <p:spPr>
          <a:xfrm>
            <a:off x="990600" y="4800600"/>
            <a:ext cx="3962400" cy="830997"/>
          </a:xfrm>
          <a:prstGeom prst="rect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+3.2%  Recovery </a:t>
            </a:r>
            <a:br>
              <a:rPr lang="en-US" dirty="0" smtClean="0"/>
            </a:br>
            <a:r>
              <a:rPr lang="en-US" dirty="0" smtClean="0"/>
              <a:t>By Year’s End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Strategy</a:t>
            </a: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92120" y="2519160"/>
            <a:ext cx="8801672" cy="2438400"/>
            <a:chOff x="37528" y="1447800"/>
            <a:chExt cx="8801672" cy="2438400"/>
          </a:xfrm>
        </p:grpSpPr>
        <p:sp>
          <p:nvSpPr>
            <p:cNvPr id="3" name="TextBox 2"/>
            <p:cNvSpPr txBox="1"/>
            <p:nvPr/>
          </p:nvSpPr>
          <p:spPr>
            <a:xfrm>
              <a:off x="1981200" y="2209800"/>
              <a:ext cx="6858000" cy="830997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en-US" dirty="0" smtClean="0"/>
                <a:t>Began With Developing Inland Empire’s Role Within SCAG’s Southern California Strategy</a:t>
              </a: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528" y="1447800"/>
              <a:ext cx="1877454" cy="2438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5"/>
          <p:cNvSpPr txBox="1"/>
          <p:nvPr/>
        </p:nvSpPr>
        <p:spPr>
          <a:xfrm>
            <a:off x="0" y="990600"/>
            <a:ext cx="9144000" cy="4616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How Can We Re-exert Control Over Our Own Prosperity?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r>
              <a:rPr lang="en-US" dirty="0" smtClean="0"/>
              <a:t>Looking To </a:t>
            </a:r>
            <a:r>
              <a:rPr lang="en-US" u="sng" dirty="0" smtClean="0"/>
              <a:t>Inland Empire’s</a:t>
            </a:r>
            <a:r>
              <a:rPr lang="en-US" dirty="0" smtClean="0"/>
              <a:t> Future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28600" y="1538776"/>
            <a:ext cx="8201025" cy="2095500"/>
            <a:chOff x="228600" y="1172854"/>
            <a:chExt cx="8201025" cy="20955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48400" y="1172854"/>
              <a:ext cx="2181225" cy="209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228600" y="1692135"/>
              <a:ext cx="5867400" cy="830997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Analysis of Inland Empire’s </a:t>
              </a:r>
            </a:p>
            <a:p>
              <a:pPr algn="ctr"/>
              <a:r>
                <a:rPr lang="en-US" dirty="0" smtClean="0"/>
                <a:t>Economic &amp; Demographic Data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09600" y="3881354"/>
            <a:ext cx="8077200" cy="2038350"/>
            <a:chOff x="609600" y="3733800"/>
            <a:chExt cx="8077200" cy="2038350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3733800"/>
              <a:ext cx="2145632" cy="2038350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2971800" y="4343400"/>
              <a:ext cx="5715000" cy="1261884"/>
            </a:xfrm>
            <a:prstGeom prst="rect">
              <a:avLst/>
            </a:prstGeom>
            <a:solidFill>
              <a:schemeClr val="tx2"/>
            </a:solidFill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1200"/>
                </a:spcAft>
              </a:pPr>
              <a:r>
                <a:rPr lang="en-US" sz="2200" dirty="0" smtClean="0"/>
                <a:t>1-2 Hour </a:t>
              </a:r>
              <a:r>
                <a:rPr lang="en-US" sz="2200" u="sng" dirty="0" smtClean="0"/>
                <a:t>One-on-One</a:t>
              </a:r>
              <a:r>
                <a:rPr lang="en-US" sz="2200" dirty="0" smtClean="0"/>
                <a:t> Discussions with 122 Business &amp; Community Leaders </a:t>
              </a:r>
            </a:p>
            <a:p>
              <a:pPr algn="ctr">
                <a:spcAft>
                  <a:spcPts val="1200"/>
                </a:spcAft>
              </a:pPr>
              <a:r>
                <a:rPr lang="en-US" sz="2200" dirty="0" smtClean="0"/>
                <a:t>(outreach continuing)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Priority #1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371600"/>
            <a:ext cx="9144000" cy="186204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500" dirty="0" smtClean="0"/>
              <a:t>Education!</a:t>
            </a:r>
            <a:endParaRPr lang="en-US" sz="115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657600"/>
            <a:ext cx="9144000" cy="150810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/>
              <a:t>No Such Thing As A Poor Well-Educated Community  . . .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The Opposite Is Also True!</a:t>
            </a:r>
          </a:p>
          <a:p>
            <a:pPr algn="ctr">
              <a:spcAft>
                <a:spcPts val="1200"/>
              </a:spcAft>
            </a:pPr>
            <a:r>
              <a:rPr lang="en-US" u="sng" dirty="0" smtClean="0"/>
              <a:t>Inland Empire Is Currently the Opposite</a:t>
            </a:r>
            <a:endParaRPr lang="en-US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nimBg="1" autoUpdateAnimBg="0"/>
    </p:bldLst>
  </p:timing>
</p:sld>
</file>

<file path=ppt/theme/theme1.xml><?xml version="1.0" encoding="utf-8"?>
<a:theme xmlns:a="http://schemas.openxmlformats.org/drawingml/2006/main" name="blank">
  <a:themeElements>
    <a:clrScheme name="">
      <a:dk1>
        <a:srgbClr val="000000"/>
      </a:dk1>
      <a:lt1>
        <a:srgbClr val="0000FF"/>
      </a:lt1>
      <a:dk2>
        <a:srgbClr val="FFFF00"/>
      </a:dk2>
      <a:lt2>
        <a:srgbClr val="000000"/>
      </a:lt2>
      <a:accent1>
        <a:srgbClr val="66FF33"/>
      </a:accent1>
      <a:accent2>
        <a:srgbClr val="00FFFF"/>
      </a:accent2>
      <a:accent3>
        <a:srgbClr val="AAAAFF"/>
      </a:accent3>
      <a:accent4>
        <a:srgbClr val="000000"/>
      </a:accent4>
      <a:accent5>
        <a:srgbClr val="B8FFAD"/>
      </a:accent5>
      <a:accent6>
        <a:srgbClr val="00E7E7"/>
      </a:accent6>
      <a:hlink>
        <a:srgbClr val="FF0000"/>
      </a:hlink>
      <a:folHlink>
        <a:srgbClr val="969696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1956</TotalTime>
  <Words>2406</Words>
  <Application>Microsoft Office PowerPoint</Application>
  <PresentationFormat>On-screen Show (4:3)</PresentationFormat>
  <Paragraphs>667</Paragraphs>
  <Slides>53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blank</vt:lpstr>
      <vt:lpstr>Can We Re-Exert  Control  Over Our Own Future?</vt:lpstr>
      <vt:lpstr>Pattern of Likely Recovery</vt:lpstr>
      <vt:lpstr>U.S. Job Creation Is Crawling Back</vt:lpstr>
      <vt:lpstr>U.S.: Slow Growth</vt:lpstr>
      <vt:lpstr>California:  Slower Growth</vt:lpstr>
      <vt:lpstr>Inland Empire: Minimal Growth</vt:lpstr>
      <vt:lpstr>Economic Strategy</vt:lpstr>
      <vt:lpstr>Looking To Inland Empire’s Future</vt:lpstr>
      <vt:lpstr>Priority #1</vt:lpstr>
      <vt:lpstr>Lack of Education A Huge Challenge</vt:lpstr>
      <vt:lpstr>Barriers</vt:lpstr>
      <vt:lpstr>Strategies:  SCALE UP!</vt:lpstr>
      <vt:lpstr>Who Must Get Involved</vt:lpstr>
      <vt:lpstr>Slide 14</vt:lpstr>
      <vt:lpstr>Challenge</vt:lpstr>
      <vt:lpstr>A Mind Is A Terrible Thing To Waste …</vt:lpstr>
      <vt:lpstr>Priority #2</vt:lpstr>
      <vt:lpstr>Fundamental Problem</vt:lpstr>
      <vt:lpstr>Few Training Barriers To Beginning Employment</vt:lpstr>
      <vt:lpstr>BUT …</vt:lpstr>
      <vt:lpstr>Public Health</vt:lpstr>
      <vt:lpstr>Social Justice</vt:lpstr>
      <vt:lpstr>California Solution</vt:lpstr>
      <vt:lpstr>After Two Decades … Two Results: </vt:lpstr>
      <vt:lpstr>Slide 25</vt:lpstr>
      <vt:lpstr>Construction</vt:lpstr>
      <vt:lpstr>Slide 27</vt:lpstr>
      <vt:lpstr>Results</vt:lpstr>
      <vt:lpstr>Suppressing Blue Collar Jobs Is Also A Social Justice Issue!</vt:lpstr>
      <vt:lpstr>Public Policy Dilemma</vt:lpstr>
      <vt:lpstr>After Years Of Focus on   Concentrating Solely On The Environment</vt:lpstr>
      <vt:lpstr>Major Challenge</vt:lpstr>
      <vt:lpstr>Slide 33</vt:lpstr>
      <vt:lpstr>Agenda:  Manufacturing</vt:lpstr>
      <vt:lpstr>Agenda:  Construction</vt:lpstr>
      <vt:lpstr>Agenda:   Logistics</vt:lpstr>
      <vt:lpstr>Agenda:  Energy</vt:lpstr>
      <vt:lpstr>Agenda:  High-End Strategy</vt:lpstr>
      <vt:lpstr>International Trade</vt:lpstr>
      <vt:lpstr>Agenda:  Exports</vt:lpstr>
      <vt:lpstr>Priority #3</vt:lpstr>
      <vt:lpstr>Agenda:  Local Government</vt:lpstr>
      <vt:lpstr>Slide 43</vt:lpstr>
      <vt:lpstr>Priority #4</vt:lpstr>
      <vt:lpstr>Difficulties Facing Non-Profit Community</vt:lpstr>
      <vt:lpstr>Slide 46</vt:lpstr>
      <vt:lpstr>Agenda:  Non-Profit Community</vt:lpstr>
      <vt:lpstr>Allies:  There is More Work Than Resources</vt:lpstr>
      <vt:lpstr>Other Functions</vt:lpstr>
      <vt:lpstr>IEEP Management</vt:lpstr>
      <vt:lpstr>Slide 51</vt:lpstr>
      <vt:lpstr>A Final Note:</vt:lpstr>
      <vt:lpstr>www.johnhusing. com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John Husing</dc:creator>
  <cp:lastModifiedBy> </cp:lastModifiedBy>
  <cp:revision>173</cp:revision>
  <dcterms:created xsi:type="dcterms:W3CDTF">2011-05-13T17:08:54Z</dcterms:created>
  <dcterms:modified xsi:type="dcterms:W3CDTF">2011-05-19T12:02:45Z</dcterms:modified>
</cp:coreProperties>
</file>